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96" r:id="rId4"/>
  </p:sldMasterIdLst>
  <p:notesMasterIdLst>
    <p:notesMasterId r:id="rId29"/>
  </p:notesMasterIdLst>
  <p:handoutMasterIdLst>
    <p:handoutMasterId r:id="rId30"/>
  </p:handoutMasterIdLst>
  <p:sldIdLst>
    <p:sldId id="501" r:id="rId5"/>
    <p:sldId id="507" r:id="rId6"/>
    <p:sldId id="534" r:id="rId7"/>
    <p:sldId id="532" r:id="rId8"/>
    <p:sldId id="513" r:id="rId9"/>
    <p:sldId id="535" r:id="rId10"/>
    <p:sldId id="533" r:id="rId11"/>
    <p:sldId id="531" r:id="rId12"/>
    <p:sldId id="536" r:id="rId13"/>
    <p:sldId id="514" r:id="rId14"/>
    <p:sldId id="516" r:id="rId15"/>
    <p:sldId id="519" r:id="rId16"/>
    <p:sldId id="520" r:id="rId17"/>
    <p:sldId id="521" r:id="rId18"/>
    <p:sldId id="522" r:id="rId19"/>
    <p:sldId id="537" r:id="rId20"/>
    <p:sldId id="523" r:id="rId21"/>
    <p:sldId id="524" r:id="rId22"/>
    <p:sldId id="525" r:id="rId23"/>
    <p:sldId id="526" r:id="rId24"/>
    <p:sldId id="539" r:id="rId25"/>
    <p:sldId id="527" r:id="rId26"/>
    <p:sldId id="528" r:id="rId27"/>
    <p:sldId id="529" r:id="rId28"/>
  </p:sldIdLst>
  <p:sldSz cx="12192000" cy="6858000"/>
  <p:notesSz cx="10048875" cy="69183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5D8A"/>
    <a:srgbClr val="FFFFCC"/>
    <a:srgbClr val="FF9900"/>
    <a:srgbClr val="99FF33"/>
    <a:srgbClr val="CC99FF"/>
    <a:srgbClr val="66CCFF"/>
    <a:srgbClr val="00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19E355-A50F-4E01-B6B3-46270621983E}" v="1" dt="2020-09-30T15:17:46.9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048" autoAdjust="0"/>
    <p:restoredTop sz="79788" autoAdjust="0"/>
  </p:normalViewPr>
  <p:slideViewPr>
    <p:cSldViewPr>
      <p:cViewPr>
        <p:scale>
          <a:sx n="100" d="100"/>
          <a:sy n="100" d="100"/>
        </p:scale>
        <p:origin x="72" y="3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14" d="100"/>
          <a:sy n="114" d="100"/>
        </p:scale>
        <p:origin x="2118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Relationship Id="rId35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https://qualcomm-my.sharepoint.com/personal/mchilla_qti_qualcomm_com/Documents/Desktop/DVCON2020/data+xls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4791135311868141E-2"/>
          <c:y val="8.5717774861475651E-2"/>
          <c:w val="0.88135978344965948"/>
          <c:h val="0.7797142023913677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Sheet2!$A$2</c:f>
              <c:strCache>
                <c:ptCount val="1"/>
                <c:pt idx="0">
                  <c:v>Combo Area</c:v>
                </c:pt>
              </c:strCache>
            </c:strRef>
          </c:tx>
          <c:spPr>
            <a:gradFill>
              <a:gsLst>
                <a:gs pos="100000">
                  <a:schemeClr val="accent1">
                    <a:alpha val="0"/>
                  </a:schemeClr>
                </a:gs>
                <a:gs pos="50000">
                  <a:schemeClr val="accent1"/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4528370762191505E-2"/>
                  <c:y val="-2.52100840336134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13A-4ADC-AC81-4B17B8FF9071}"/>
                </c:ext>
              </c:extLst>
            </c:dLbl>
            <c:dLbl>
              <c:idx val="2"/>
              <c:layout>
                <c:manualLayout>
                  <c:x val="1.7434044914629701E-2"/>
                  <c:y val="-1.68067226890755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513A-4ADC-AC81-4B17B8FF907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Sheet2!$B$1:$D$1</c:f>
              <c:strCache>
                <c:ptCount val="3"/>
                <c:pt idx="0">
                  <c:v>Mid-Opt vs Low-Opt</c:v>
                </c:pt>
                <c:pt idx="1">
                  <c:v>High-Opt vs Mid-Opt</c:v>
                </c:pt>
                <c:pt idx="2">
                  <c:v>High-Opt vs Low-Opt</c:v>
                </c:pt>
              </c:strCache>
            </c:strRef>
          </c:cat>
          <c:val>
            <c:numRef>
              <c:f>Sheet2!$B$2:$D$2</c:f>
              <c:numCache>
                <c:formatCode>0.00%</c:formatCode>
                <c:ptCount val="3"/>
                <c:pt idx="0">
                  <c:v>8.1799999999999998E-3</c:v>
                </c:pt>
                <c:pt idx="1">
                  <c:v>-5.77E-3</c:v>
                </c:pt>
                <c:pt idx="2">
                  <c:v>2.3600000000000001E-3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3A-4ADC-AC81-4B17B8FF9071}"/>
            </c:ext>
          </c:extLst>
        </c:ser>
        <c:ser>
          <c:idx val="1"/>
          <c:order val="1"/>
          <c:tx>
            <c:strRef>
              <c:f>Sheet2!$A$3</c:f>
              <c:strCache>
                <c:ptCount val="1"/>
                <c:pt idx="0">
                  <c:v>Buff-Inv Area</c:v>
                </c:pt>
              </c:strCache>
            </c:strRef>
          </c:tx>
          <c:spPr>
            <a:gradFill>
              <a:gsLst>
                <a:gs pos="100000">
                  <a:schemeClr val="accent2">
                    <a:alpha val="0"/>
                  </a:schemeClr>
                </a:gs>
                <a:gs pos="50000">
                  <a:schemeClr val="accent2"/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dLbl>
              <c:idx val="1"/>
              <c:layout>
                <c:manualLayout>
                  <c:x val="2.3245393219506409E-2"/>
                  <c:y val="2.80112044817937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13A-4ADC-AC81-4B17B8FF907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Sheet2!$B$1:$D$1</c:f>
              <c:strCache>
                <c:ptCount val="3"/>
                <c:pt idx="0">
                  <c:v>Mid-Opt vs Low-Opt</c:v>
                </c:pt>
                <c:pt idx="1">
                  <c:v>High-Opt vs Mid-Opt</c:v>
                </c:pt>
                <c:pt idx="2">
                  <c:v>High-Opt vs Low-Opt</c:v>
                </c:pt>
              </c:strCache>
            </c:strRef>
          </c:cat>
          <c:val>
            <c:numRef>
              <c:f>Sheet2!$B$3:$D$3</c:f>
              <c:numCache>
                <c:formatCode>0.00%</c:formatCode>
                <c:ptCount val="3"/>
                <c:pt idx="0">
                  <c:v>-1.308E-2</c:v>
                </c:pt>
                <c:pt idx="1">
                  <c:v>-1.2099999999999999E-3</c:v>
                </c:pt>
                <c:pt idx="2">
                  <c:v>-1.427E-2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13A-4ADC-AC81-4B17B8FF9071}"/>
            </c:ext>
          </c:extLst>
        </c:ser>
        <c:ser>
          <c:idx val="2"/>
          <c:order val="2"/>
          <c:tx>
            <c:strRef>
              <c:f>Sheet2!$A$4</c:f>
              <c:strCache>
                <c:ptCount val="1"/>
                <c:pt idx="0">
                  <c:v>Noncomb. Area</c:v>
                </c:pt>
              </c:strCache>
            </c:strRef>
          </c:tx>
          <c:spPr>
            <a:gradFill>
              <a:gsLst>
                <a:gs pos="100000">
                  <a:schemeClr val="accent3">
                    <a:alpha val="0"/>
                  </a:schemeClr>
                </a:gs>
                <a:gs pos="50000">
                  <a:schemeClr val="accent3"/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7.2641853810957524E-3"/>
                  <c:y val="-2.24090450232182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13A-4ADC-AC81-4B17B8FF9071}"/>
                </c:ext>
              </c:extLst>
            </c:dLbl>
            <c:dLbl>
              <c:idx val="1"/>
              <c:layout>
                <c:manualLayout>
                  <c:x val="1.5981207838410654E-2"/>
                  <c:y val="-8.40336134453791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13A-4ADC-AC81-4B17B8FF9071}"/>
                </c:ext>
              </c:extLst>
            </c:dLbl>
            <c:dLbl>
              <c:idx val="2"/>
              <c:layout>
                <c:manualLayout>
                  <c:x val="1.7434044914629805E-2"/>
                  <c:y val="-2.24089635854341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13A-4ADC-AC81-4B17B8FF907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Sheet2!$B$1:$D$1</c:f>
              <c:strCache>
                <c:ptCount val="3"/>
                <c:pt idx="0">
                  <c:v>Mid-Opt vs Low-Opt</c:v>
                </c:pt>
                <c:pt idx="1">
                  <c:v>High-Opt vs Mid-Opt</c:v>
                </c:pt>
                <c:pt idx="2">
                  <c:v>High-Opt vs Low-Opt</c:v>
                </c:pt>
              </c:strCache>
            </c:strRef>
          </c:cat>
          <c:val>
            <c:numRef>
              <c:f>Sheet2!$B$4:$D$4</c:f>
              <c:numCache>
                <c:formatCode>0.00%</c:formatCode>
                <c:ptCount val="3"/>
                <c:pt idx="0">
                  <c:v>7.7999999999999999E-4</c:v>
                </c:pt>
                <c:pt idx="1">
                  <c:v>1.8000000000000001E-4</c:v>
                </c:pt>
                <c:pt idx="2">
                  <c:v>9.5999999999999992E-3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13A-4ADC-AC81-4B17B8FF9071}"/>
            </c:ext>
          </c:extLst>
        </c:ser>
        <c:ser>
          <c:idx val="3"/>
          <c:order val="3"/>
          <c:tx>
            <c:strRef>
              <c:f>Sheet2!$A$5</c:f>
              <c:strCache>
                <c:ptCount val="1"/>
                <c:pt idx="0">
                  <c:v>TOTAL CELL AREA</c:v>
                </c:pt>
              </c:strCache>
            </c:strRef>
          </c:tx>
          <c:spPr>
            <a:gradFill>
              <a:gsLst>
                <a:gs pos="100000">
                  <a:schemeClr val="accent4">
                    <a:alpha val="0"/>
                  </a:schemeClr>
                </a:gs>
                <a:gs pos="50000">
                  <a:schemeClr val="accent4"/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8886881990848904E-2"/>
                  <c:y val="-1.12044817927171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13A-4ADC-AC81-4B17B8FF9071}"/>
                </c:ext>
              </c:extLst>
            </c:dLbl>
            <c:dLbl>
              <c:idx val="1"/>
              <c:layout>
                <c:manualLayout>
                  <c:x val="2.0339719067068E-2"/>
                  <c:y val="-1.68067226890755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13A-4ADC-AC81-4B17B8FF9071}"/>
                </c:ext>
              </c:extLst>
            </c:dLbl>
            <c:dLbl>
              <c:idx val="2"/>
              <c:layout>
                <c:manualLayout>
                  <c:x val="2.1792556143287151E-2"/>
                  <c:y val="-2.24089635854341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513A-4ADC-AC81-4B17B8FF907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Sheet2!$B$1:$D$1</c:f>
              <c:strCache>
                <c:ptCount val="3"/>
                <c:pt idx="0">
                  <c:v>Mid-Opt vs Low-Opt</c:v>
                </c:pt>
                <c:pt idx="1">
                  <c:v>High-Opt vs Mid-Opt</c:v>
                </c:pt>
                <c:pt idx="2">
                  <c:v>High-Opt vs Low-Opt</c:v>
                </c:pt>
              </c:strCache>
            </c:strRef>
          </c:cat>
          <c:val>
            <c:numRef>
              <c:f>Sheet2!$B$5:$D$5</c:f>
              <c:numCache>
                <c:formatCode>0.00%</c:formatCode>
                <c:ptCount val="3"/>
                <c:pt idx="0">
                  <c:v>4.2000000000000002E-4</c:v>
                </c:pt>
                <c:pt idx="1">
                  <c:v>1.0200000000000001E-3</c:v>
                </c:pt>
                <c:pt idx="2">
                  <c:v>1.4400000000000001E-3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13A-4ADC-AC81-4B17B8FF907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0"/>
        <c:gapDepth val="0"/>
        <c:shape val="box"/>
        <c:axId val="644731456"/>
        <c:axId val="644741296"/>
        <c:axId val="0"/>
      </c:bar3DChart>
      <c:catAx>
        <c:axId val="644731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high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644741296"/>
        <c:crosses val="autoZero"/>
        <c:auto val="1"/>
        <c:lblAlgn val="ctr"/>
        <c:lblOffset val="100"/>
        <c:noMultiLvlLbl val="0"/>
      </c:catAx>
      <c:valAx>
        <c:axId val="644741296"/>
        <c:scaling>
          <c:orientation val="minMax"/>
          <c:max val="1.5000000000000003E-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4731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1527518621767839E-2"/>
          <c:y val="0.89205794467999189"/>
          <c:w val="0.97549201128362506"/>
          <c:h val="9.113527155259439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>
      <a:softEdge rad="12700"/>
    </a:effectLst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2374781277340333"/>
          <c:y val="8.5717774861475651E-2"/>
          <c:w val="0.84569663167104114"/>
          <c:h val="0.7848184601924759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Sheet2!$A$25</c:f>
              <c:strCache>
                <c:ptCount val="1"/>
                <c:pt idx="0">
                  <c:v>Internal power</c:v>
                </c:pt>
              </c:strCache>
            </c:strRef>
          </c:tx>
          <c:spPr>
            <a:gradFill>
              <a:gsLst>
                <a:gs pos="100000">
                  <a:schemeClr val="accent1">
                    <a:alpha val="0"/>
                  </a:schemeClr>
                </a:gs>
                <a:gs pos="50000">
                  <a:schemeClr val="accent1"/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5981207838410654E-2"/>
                  <c:y val="-1.96078431372549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852-44E2-9E0D-302C5EB2CBF3}"/>
                </c:ext>
              </c:extLst>
            </c:dLbl>
            <c:dLbl>
              <c:idx val="2"/>
              <c:layout>
                <c:manualLayout>
                  <c:x val="2.0339719067068107E-2"/>
                  <c:y val="-2.52100840336134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852-44E2-9E0D-302C5EB2CB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Sheet2!$B$24:$D$24</c:f>
              <c:strCache>
                <c:ptCount val="3"/>
                <c:pt idx="0">
                  <c:v>Mid-Opt vs Low-Opt</c:v>
                </c:pt>
                <c:pt idx="1">
                  <c:v>High-Opt vs Mid-Opt</c:v>
                </c:pt>
                <c:pt idx="2">
                  <c:v>High-Opt vs Low-Opt</c:v>
                </c:pt>
              </c:strCache>
            </c:strRef>
          </c:cat>
          <c:val>
            <c:numRef>
              <c:f>Sheet2!$B$25:$D$25</c:f>
              <c:numCache>
                <c:formatCode>0.00%</c:formatCode>
                <c:ptCount val="3"/>
                <c:pt idx="0">
                  <c:v>5.9209999999999999E-2</c:v>
                </c:pt>
                <c:pt idx="1">
                  <c:v>-2.3900000000000002E-3</c:v>
                </c:pt>
                <c:pt idx="2">
                  <c:v>5.6689999999999997E-2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52-44E2-9E0D-302C5EB2CBF3}"/>
            </c:ext>
          </c:extLst>
        </c:ser>
        <c:ser>
          <c:idx val="1"/>
          <c:order val="1"/>
          <c:tx>
            <c:strRef>
              <c:f>Sheet2!$A$26</c:f>
              <c:strCache>
                <c:ptCount val="1"/>
                <c:pt idx="0">
                  <c:v>Switching Power</c:v>
                </c:pt>
              </c:strCache>
            </c:strRef>
          </c:tx>
          <c:spPr>
            <a:gradFill>
              <a:gsLst>
                <a:gs pos="100000">
                  <a:schemeClr val="accent2">
                    <a:alpha val="0"/>
                  </a:schemeClr>
                </a:gs>
                <a:gs pos="50000">
                  <a:schemeClr val="accent2"/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dLbl>
              <c:idx val="1"/>
              <c:layout>
                <c:manualLayout>
                  <c:x val="1.598120783841055E-2"/>
                  <c:y val="-1.12044817927170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852-44E2-9E0D-302C5EB2CBF3}"/>
                </c:ext>
              </c:extLst>
            </c:dLbl>
            <c:dLbl>
              <c:idx val="2"/>
              <c:layout>
                <c:manualLayout>
                  <c:x val="-1.0654015482844437E-16"/>
                  <c:y val="5.602240896358543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C852-44E2-9E0D-302C5EB2CB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Sheet2!$B$24:$D$24</c:f>
              <c:strCache>
                <c:ptCount val="3"/>
                <c:pt idx="0">
                  <c:v>Mid-Opt vs Low-Opt</c:v>
                </c:pt>
                <c:pt idx="1">
                  <c:v>High-Opt vs Mid-Opt</c:v>
                </c:pt>
                <c:pt idx="2">
                  <c:v>High-Opt vs Low-Opt</c:v>
                </c:pt>
              </c:strCache>
            </c:strRef>
          </c:cat>
          <c:val>
            <c:numRef>
              <c:f>Sheet2!$B$26:$D$26</c:f>
              <c:numCache>
                <c:formatCode>0.00%</c:formatCode>
                <c:ptCount val="3"/>
                <c:pt idx="0">
                  <c:v>-0.20923</c:v>
                </c:pt>
                <c:pt idx="1">
                  <c:v>0.23902999999999999</c:v>
                </c:pt>
                <c:pt idx="2">
                  <c:v>-2.0209999999999999E-2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852-44E2-9E0D-302C5EB2CBF3}"/>
            </c:ext>
          </c:extLst>
        </c:ser>
        <c:ser>
          <c:idx val="2"/>
          <c:order val="2"/>
          <c:tx>
            <c:strRef>
              <c:f>Sheet2!$A$27</c:f>
              <c:strCache>
                <c:ptCount val="1"/>
                <c:pt idx="0">
                  <c:v>Leakage Power</c:v>
                </c:pt>
              </c:strCache>
            </c:strRef>
          </c:tx>
          <c:spPr>
            <a:gradFill>
              <a:gsLst>
                <a:gs pos="100000">
                  <a:schemeClr val="accent3">
                    <a:alpha val="0"/>
                  </a:schemeClr>
                </a:gs>
                <a:gs pos="50000">
                  <a:schemeClr val="accent3"/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4528370762191505E-2"/>
                  <c:y val="-8.40336134453786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852-44E2-9E0D-302C5EB2CBF3}"/>
                </c:ext>
              </c:extLst>
            </c:dLbl>
            <c:dLbl>
              <c:idx val="1"/>
              <c:layout>
                <c:manualLayout>
                  <c:x val="7.2641853810957524E-3"/>
                  <c:y val="-2.80112044817927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852-44E2-9E0D-302C5EB2CBF3}"/>
                </c:ext>
              </c:extLst>
            </c:dLbl>
            <c:dLbl>
              <c:idx val="2"/>
              <c:layout>
                <c:manualLayout>
                  <c:x val="1.0169859533534054E-2"/>
                  <c:y val="-8.40336134453786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852-44E2-9E0D-302C5EB2CB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Sheet2!$B$24:$D$24</c:f>
              <c:strCache>
                <c:ptCount val="3"/>
                <c:pt idx="0">
                  <c:v>Mid-Opt vs Low-Opt</c:v>
                </c:pt>
                <c:pt idx="1">
                  <c:v>High-Opt vs Mid-Opt</c:v>
                </c:pt>
                <c:pt idx="2">
                  <c:v>High-Opt vs Low-Opt</c:v>
                </c:pt>
              </c:strCache>
            </c:strRef>
          </c:cat>
          <c:val>
            <c:numRef>
              <c:f>Sheet2!$B$27:$D$27</c:f>
              <c:numCache>
                <c:formatCode>0.00%</c:formatCode>
                <c:ptCount val="3"/>
                <c:pt idx="0">
                  <c:v>4.0200000000000001E-3</c:v>
                </c:pt>
                <c:pt idx="1">
                  <c:v>2.5000000000000001E-3</c:v>
                </c:pt>
                <c:pt idx="2">
                  <c:v>1.5100000000000001E-3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852-44E2-9E0D-302C5EB2CBF3}"/>
            </c:ext>
          </c:extLst>
        </c:ser>
        <c:ser>
          <c:idx val="3"/>
          <c:order val="3"/>
          <c:tx>
            <c:strRef>
              <c:f>Sheet2!$A$28</c:f>
              <c:strCache>
                <c:ptCount val="1"/>
                <c:pt idx="0">
                  <c:v>TOTAL POWER</c:v>
                </c:pt>
              </c:strCache>
            </c:strRef>
          </c:tx>
          <c:spPr>
            <a:gradFill>
              <a:gsLst>
                <a:gs pos="100000">
                  <a:schemeClr val="accent4">
                    <a:alpha val="0"/>
                  </a:schemeClr>
                </a:gs>
                <a:gs pos="50000">
                  <a:schemeClr val="accent4"/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dLbl>
              <c:idx val="1"/>
              <c:layout>
                <c:manualLayout>
                  <c:x val="1.7434044914629701E-2"/>
                  <c:y val="-1.68067226890756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852-44E2-9E0D-302C5EB2CBF3}"/>
                </c:ext>
              </c:extLst>
            </c:dLbl>
            <c:dLbl>
              <c:idx val="2"/>
              <c:layout>
                <c:manualLayout>
                  <c:x val="2.1792556143287151E-2"/>
                  <c:y val="-1.68067226890756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C852-44E2-9E0D-302C5EB2CB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Sheet2!$B$24:$D$24</c:f>
              <c:strCache>
                <c:ptCount val="3"/>
                <c:pt idx="0">
                  <c:v>Mid-Opt vs Low-Opt</c:v>
                </c:pt>
                <c:pt idx="1">
                  <c:v>High-Opt vs Mid-Opt</c:v>
                </c:pt>
                <c:pt idx="2">
                  <c:v>High-Opt vs Low-Opt</c:v>
                </c:pt>
              </c:strCache>
            </c:strRef>
          </c:cat>
          <c:val>
            <c:numRef>
              <c:f>Sheet2!$B$28:$D$28</c:f>
              <c:numCache>
                <c:formatCode>0.00%</c:formatCode>
                <c:ptCount val="3"/>
                <c:pt idx="0">
                  <c:v>-0.16386000000000001</c:v>
                </c:pt>
                <c:pt idx="1">
                  <c:v>0.21611</c:v>
                </c:pt>
                <c:pt idx="2">
                  <c:v>1.6840000000000001E-2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852-44E2-9E0D-302C5EB2CBF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0"/>
        <c:shape val="box"/>
        <c:axId val="638123696"/>
        <c:axId val="638125992"/>
        <c:axId val="0"/>
      </c:bar3DChart>
      <c:catAx>
        <c:axId val="638123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high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638125992"/>
        <c:crosses val="autoZero"/>
        <c:auto val="1"/>
        <c:lblAlgn val="ctr"/>
        <c:lblOffset val="100"/>
        <c:noMultiLvlLbl val="0"/>
      </c:catAx>
      <c:valAx>
        <c:axId val="638125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638123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1069703347828534E-2"/>
          <c:y val="0.87663274782959821"/>
          <c:w val="0.96769061937418888"/>
          <c:h val="0.106560670300827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ysClr val="window" lastClr="FFFFFF">
          <a:lumMod val="85000"/>
        </a:sysClr>
      </a:solidFill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alpha val="0"/>
            </a:schemeClr>
          </a:gs>
          <a:gs pos="50000">
            <a:schemeClr val="phClr"/>
          </a:gs>
        </a:gsLst>
        <a:lin ang="5400000" scaled="0"/>
      </a:gradFill>
      <a:sp3d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alpha val="0"/>
            </a:schemeClr>
          </a:gs>
          <a:gs pos="50000">
            <a:schemeClr val="phClr"/>
          </a:gs>
        </a:gsLst>
        <a:lin ang="5400000" scaled="0"/>
      </a:gradFill>
      <a:sp3d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54512" cy="345917"/>
          </a:xfrm>
          <a:prstGeom prst="rect">
            <a:avLst/>
          </a:prstGeom>
        </p:spPr>
        <p:txBody>
          <a:bodyPr vert="horz" lIns="92766" tIns="46383" rIns="92766" bIns="46383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5692038" y="0"/>
            <a:ext cx="4354512" cy="345917"/>
          </a:xfrm>
          <a:prstGeom prst="rect">
            <a:avLst/>
          </a:prstGeom>
        </p:spPr>
        <p:txBody>
          <a:bodyPr vert="horz" lIns="92766" tIns="46383" rIns="92766" bIns="46383" rtlCol="0"/>
          <a:lstStyle>
            <a:lvl1pPr algn="r">
              <a:defRPr sz="1200"/>
            </a:lvl1pPr>
          </a:lstStyle>
          <a:p>
            <a:fld id="{9175845F-7813-4162-8E43-89DCBF023BA5}" type="datetimeFigureOut">
              <a:rPr lang="de-DE" smtClean="0"/>
              <a:pPr/>
              <a:t>30.09.2020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1" y="6571208"/>
            <a:ext cx="4354512" cy="345917"/>
          </a:xfrm>
          <a:prstGeom prst="rect">
            <a:avLst/>
          </a:prstGeom>
        </p:spPr>
        <p:txBody>
          <a:bodyPr vert="horz" lIns="92766" tIns="46383" rIns="92766" bIns="46383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5692038" y="6571208"/>
            <a:ext cx="4354512" cy="345917"/>
          </a:xfrm>
          <a:prstGeom prst="rect">
            <a:avLst/>
          </a:prstGeom>
        </p:spPr>
        <p:txBody>
          <a:bodyPr vert="horz" lIns="92766" tIns="46383" rIns="92766" bIns="46383" rtlCol="0" anchor="b"/>
          <a:lstStyle>
            <a:lvl1pPr algn="r">
              <a:defRPr sz="1200"/>
            </a:lvl1pPr>
          </a:lstStyle>
          <a:p>
            <a:fld id="{568AD7C4-ADB3-4393-A709-E94E9DB0B97C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07454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54512" cy="345917"/>
          </a:xfrm>
          <a:prstGeom prst="rect">
            <a:avLst/>
          </a:prstGeom>
        </p:spPr>
        <p:txBody>
          <a:bodyPr vert="horz" wrap="square" lIns="92766" tIns="46383" rIns="92766" bIns="4638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92038" y="0"/>
            <a:ext cx="4354512" cy="345917"/>
          </a:xfrm>
          <a:prstGeom prst="rect">
            <a:avLst/>
          </a:prstGeom>
        </p:spPr>
        <p:txBody>
          <a:bodyPr vert="horz" wrap="square" lIns="92766" tIns="46383" rIns="92766" bIns="4638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0A20AF34-6582-494F-851E-89D0463C3413}" type="datetimeFigureOut">
              <a:rPr lang="en-US"/>
              <a:pPr>
                <a:defRPr/>
              </a:pPr>
              <a:t>9/30/2020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719388" y="519113"/>
            <a:ext cx="4610100" cy="2593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766" tIns="46383" rIns="92766" bIns="46383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4888" y="3286205"/>
            <a:ext cx="8039100" cy="3113247"/>
          </a:xfrm>
          <a:prstGeom prst="rect">
            <a:avLst/>
          </a:prstGeom>
        </p:spPr>
        <p:txBody>
          <a:bodyPr vert="horz" lIns="92766" tIns="46383" rIns="92766" bIns="46383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571208"/>
            <a:ext cx="4354512" cy="345917"/>
          </a:xfrm>
          <a:prstGeom prst="rect">
            <a:avLst/>
          </a:prstGeom>
        </p:spPr>
        <p:txBody>
          <a:bodyPr vert="horz" wrap="square" lIns="92766" tIns="46383" rIns="92766" bIns="4638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92038" y="6571208"/>
            <a:ext cx="4354512" cy="345917"/>
          </a:xfrm>
          <a:prstGeom prst="rect">
            <a:avLst/>
          </a:prstGeom>
        </p:spPr>
        <p:txBody>
          <a:bodyPr vert="horz" wrap="square" lIns="92766" tIns="46383" rIns="92766" bIns="4638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F1248D3D-B91D-4C0E-B577-B2CAAE2DB8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6142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1248D3D-B91D-4C0E-B577-B2CAAE2DB882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3560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1248D3D-B91D-4C0E-B577-B2CAAE2DB882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6295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1248D3D-B91D-4C0E-B577-B2CAAE2DB882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9188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Nowadays, the needs of having high-speed CPUs supporting multi-functions at the same time is the main goal for all semiconductor industries.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However, higher clock speed and heavier signal processing an increase of the signal processing burn power and this is a drawback for long-lasting batteries in mobile devices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As we know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1248D3D-B91D-4C0E-B577-B2CAAE2DB882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2043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Solution adopted was to re-design the system and split it in smaller blocks called Sub-Systems each of them with a dedicated purpose.</a:t>
            </a:r>
          </a:p>
          <a:p>
            <a:r>
              <a:rPr lang="en-GB" dirty="0"/>
              <a:t>This allowed designers to implement power saving techniques such us power gating which…</a:t>
            </a:r>
          </a:p>
          <a:p>
            <a:r>
              <a:rPr lang="en-GB" dirty="0"/>
              <a:t>Another limitation is due to the need of high-speed clocks for accommodate design specification. So, another aspect that designers should encountered and face was “ how can we mitigate clock power dissipation?”</a:t>
            </a:r>
          </a:p>
          <a:p>
            <a:r>
              <a:rPr lang="en-GB" dirty="0"/>
              <a:t>An answers came from different power technique which are </a:t>
            </a:r>
            <a:r>
              <a:rPr lang="en-GB" dirty="0" err="1"/>
              <a:t>appliables</a:t>
            </a:r>
            <a:r>
              <a:rPr lang="en-GB" dirty="0"/>
              <a:t> on clock paths such us:</a:t>
            </a:r>
          </a:p>
          <a:p>
            <a:r>
              <a:rPr lang="en-GB" dirty="0"/>
              <a:t>	- clock gating</a:t>
            </a:r>
          </a:p>
          <a:p>
            <a:r>
              <a:rPr lang="en-GB" dirty="0"/>
              <a:t>	- DSF</a:t>
            </a:r>
          </a:p>
          <a:p>
            <a:r>
              <a:rPr lang="en-GB" dirty="0"/>
              <a:t>	- Asynchronous approach.</a:t>
            </a:r>
          </a:p>
          <a:p>
            <a:r>
              <a:rPr lang="en-GB" dirty="0"/>
              <a:t>Multi-Clock/Core approach is the key design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1248D3D-B91D-4C0E-B577-B2CAAE2DB882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5948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1248D3D-B91D-4C0E-B577-B2CAAE2DB882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2708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Solution adopted was to re-design the system and split it in smaller blocks called Sub-Systems each of them with a dedicated purpose.</a:t>
            </a:r>
          </a:p>
          <a:p>
            <a:r>
              <a:rPr lang="en-GB" dirty="0"/>
              <a:t>This allowed designers to implement power saving techniques such us power gating which…</a:t>
            </a:r>
          </a:p>
          <a:p>
            <a:r>
              <a:rPr lang="en-GB" dirty="0"/>
              <a:t>Another limitation is due to the need of high-speed clocks for accommodate design specification. So, another aspect that designers should encountered and face was “ how can we mitigate clock power dissipation?”</a:t>
            </a:r>
          </a:p>
          <a:p>
            <a:r>
              <a:rPr lang="en-GB" dirty="0"/>
              <a:t>An answers came from different power technique which are </a:t>
            </a:r>
            <a:r>
              <a:rPr lang="en-GB" dirty="0" err="1"/>
              <a:t>appliables</a:t>
            </a:r>
            <a:r>
              <a:rPr lang="en-GB" dirty="0"/>
              <a:t> on clock paths such us:</a:t>
            </a:r>
          </a:p>
          <a:p>
            <a:r>
              <a:rPr lang="en-GB" dirty="0"/>
              <a:t>	- clock gating</a:t>
            </a:r>
          </a:p>
          <a:p>
            <a:r>
              <a:rPr lang="en-GB" dirty="0"/>
              <a:t>	- DSF</a:t>
            </a:r>
          </a:p>
          <a:p>
            <a:r>
              <a:rPr lang="en-GB" dirty="0"/>
              <a:t>	- Asynchronous approach.</a:t>
            </a:r>
          </a:p>
          <a:p>
            <a:r>
              <a:rPr lang="en-GB" dirty="0"/>
              <a:t>Multi-Clock/Core approach is the key design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1248D3D-B91D-4C0E-B577-B2CAAE2DB882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1513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1248D3D-B91D-4C0E-B577-B2CAAE2DB882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7118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1248D3D-B91D-4C0E-B577-B2CAAE2DB882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6354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1248D3D-B91D-4C0E-B577-B2CAAE2DB882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5501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1248D3D-B91D-4C0E-B577-B2CAAE2DB882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5436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1248D3D-B91D-4C0E-B577-B2CAAE2DB882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0995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1248D3D-B91D-4C0E-B577-B2CAAE2DB882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600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6D410-BB1B-47BE-81F8-FA61DEEC5942}" type="datetimeFigureOut">
              <a:rPr lang="en-US" smtClean="0"/>
              <a:pPr/>
              <a:t>9/30/2020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© Accellera Systems Initiative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B820FFD-5868-4678-ACC2-C353669912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47801"/>
            <a:ext cx="10972800" cy="44958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6D410-BB1B-47BE-81F8-FA61DEEC5942}" type="datetimeFigureOut">
              <a:rPr lang="en-US" smtClean="0"/>
              <a:pPr/>
              <a:t>9/30/2020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35200" y="6356351"/>
            <a:ext cx="2946400" cy="365125"/>
          </a:xfrm>
        </p:spPr>
        <p:txBody>
          <a:bodyPr/>
          <a:lstStyle/>
          <a:p>
            <a:r>
              <a:rPr lang="en-US" dirty="0"/>
              <a:t>© Accellera Systems Initiative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0FFD-5868-4678-ACC2-C353669912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BC9A6E-F594-49C2-B860-46C046B55A0A}" type="datetime1">
              <a:rPr lang="en-US" smtClean="0"/>
              <a:pPr>
                <a:defRPr/>
              </a:pPr>
              <a:t>9/30/2020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 Accellera Systems Initiative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ED2C31-2823-4D5C-9492-C3330223678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673DBD0-EF53-4770-BD75-2D2F0D6ECE2F}" type="datetime1">
              <a:rPr lang="en-US" smtClean="0"/>
              <a:pPr>
                <a:defRPr/>
              </a:pPr>
              <a:t>9/30/2020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 Accellera Systems Initiative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77852F-9151-4853-BCAD-1A8F018BE5A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2AFC4C6-4205-4748-A8A0-C1F8D089C381}" type="datetime1">
              <a:rPr lang="en-US" smtClean="0"/>
              <a:pPr>
                <a:defRPr/>
              </a:pPr>
              <a:t>9/30/2020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 Accellera Systems Initiative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C8F293-4BBC-458E-B2BD-F4405770B8C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1D31CF-E045-4E65-98EA-1CC49C1609F0}" type="datetime1">
              <a:rPr lang="en-US" smtClean="0"/>
              <a:pPr>
                <a:defRPr/>
              </a:pPr>
              <a:t>9/30/2020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 Accellera Systems Initiative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11CC12-8E9A-49BF-AC1E-0475F8BB5EF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 Accellera Systems Initiative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B1C8EF-5791-4944-A3D7-8A1B4885124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 Accellera Systems Initiative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E4636B-F294-483D-938B-D9EE100D15D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© Accellera Systems Initiative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30D12D-C12F-4881-A45D-FFFF9E5E27A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BA8AA75-262C-4581-B680-B40EED1AE53C}" type="datetime1">
              <a:rPr lang="en-US" smtClean="0"/>
              <a:pPr>
                <a:defRPr/>
              </a:pPr>
              <a:t>9/30/2020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lvl1pPr>
          </a:lstStyle>
          <a:p>
            <a:pPr>
              <a:defRPr/>
            </a:pPr>
            <a:r>
              <a:rPr lang="en-US" dirty="0"/>
              <a:t>© Accellera Systems Initiative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41D75C-4BF4-4FD2-BDFD-6A8F3FBC2A3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12192000" cy="381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26400" y="6356351"/>
            <a:ext cx="142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36D410-BB1B-47BE-81F8-FA61DEEC5942}" type="datetimeFigureOut">
              <a:rPr lang="en-US" smtClean="0"/>
              <a:pPr/>
              <a:t>9/30/2020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35200" y="6356351"/>
            <a:ext cx="2946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© Accellera Systems Initiative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6800" y="6356351"/>
            <a:ext cx="2336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E36DA29-B4A6-4E46-95F3-4E7C2E409543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0220" y="5816989"/>
            <a:ext cx="1377868" cy="848537"/>
          </a:xfrm>
          <a:prstGeom prst="rect">
            <a:avLst/>
          </a:prstGeom>
        </p:spPr>
      </p:pic>
      <p:pic>
        <p:nvPicPr>
          <p:cNvPr id="13" name="Picture 12" descr="accellera_logo_color_200x111.png">
            <a:extLst>
              <a:ext uri="{FF2B5EF4-FFF2-40B4-BE49-F238E27FC236}">
                <a16:creationId xmlns:a16="http://schemas.microsoft.com/office/drawing/2014/main" id="{5F453CB7-E27A-4A8A-A592-935BD25AD39C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221405" y="6078461"/>
            <a:ext cx="990600" cy="54978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  <p:sldLayoutId id="2147483898" r:id="rId2"/>
    <p:sldLayoutId id="2147483899" r:id="rId3"/>
    <p:sldLayoutId id="2147483900" r:id="rId4"/>
    <p:sldLayoutId id="2147483901" r:id="rId5"/>
    <p:sldLayoutId id="2147483902" r:id="rId6"/>
    <p:sldLayoutId id="2147483904" r:id="rId7"/>
    <p:sldLayoutId id="2147483905" r:id="rId8"/>
    <p:sldLayoutId id="2147483906" r:id="rId9"/>
    <p:sldLayoutId id="2147483907" r:id="rId10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914400" y="990600"/>
            <a:ext cx="10363200" cy="2609851"/>
          </a:xfrm>
        </p:spPr>
        <p:txBody>
          <a:bodyPr anchor="t">
            <a:normAutofit/>
          </a:bodyPr>
          <a:lstStyle/>
          <a:p>
            <a:pPr algn="l"/>
            <a:r>
              <a:rPr lang="en-GB" dirty="0"/>
              <a:t>Clock Controller Unit Design Metrics: Area, Power, Software Flexibility and Congestion Impacts at System Level 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914400" y="3501078"/>
            <a:ext cx="10668000" cy="1752600"/>
          </a:xfrm>
        </p:spPr>
        <p:txBody>
          <a:bodyPr/>
          <a:lstStyle/>
          <a:p>
            <a:pPr algn="l"/>
            <a:r>
              <a:rPr lang="en-US" dirty="0"/>
              <a:t>Michele Chilla, Snr Engineer, QT Technologies Ireland Limited</a:t>
            </a:r>
          </a:p>
          <a:p>
            <a:pPr algn="l"/>
            <a:r>
              <a:rPr lang="en-US" dirty="0"/>
              <a:t>Leonardo Gobbi, Engineer, QT Technologies Ireland Limited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Accellera Systems Initiative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0FFD-5868-4678-ACC2-C353669912D5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ACAA2BB-8B54-4054-881E-6A82494D8B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9200" y="4703124"/>
            <a:ext cx="4978400" cy="190174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52600"/>
            <a:ext cx="10972800" cy="4038600"/>
          </a:xfrm>
        </p:spPr>
        <p:txBody>
          <a:bodyPr>
            <a:normAutofit/>
          </a:bodyPr>
          <a:lstStyle/>
          <a:p>
            <a:r>
              <a:rPr lang="en-US" sz="2600" dirty="0"/>
              <a:t>Problem Statements</a:t>
            </a:r>
          </a:p>
          <a:p>
            <a:r>
              <a:rPr lang="en-US" sz="2600" dirty="0"/>
              <a:t>Solution and Sub-System Under Test</a:t>
            </a:r>
          </a:p>
          <a:p>
            <a:r>
              <a:rPr lang="en-US" sz="2600" dirty="0"/>
              <a:t>Clock Controller Design Strategies</a:t>
            </a:r>
          </a:p>
          <a:p>
            <a:r>
              <a:rPr lang="en-US" sz="2600" dirty="0"/>
              <a:t>Results</a:t>
            </a:r>
          </a:p>
          <a:p>
            <a:r>
              <a:rPr lang="en-US" sz="2600" dirty="0"/>
              <a:t>Conclusion</a:t>
            </a:r>
          </a:p>
          <a:p>
            <a:r>
              <a:rPr lang="en-US" sz="2600" dirty="0"/>
              <a:t>Q&amp;A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Accellera Systems Initiative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0FFD-5868-4678-ACC2-C353669912D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163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52600"/>
            <a:ext cx="10972800" cy="4038600"/>
          </a:xfrm>
        </p:spPr>
        <p:txBody>
          <a:bodyPr>
            <a:normAutofit/>
          </a:bodyPr>
          <a:lstStyle/>
          <a:p>
            <a:r>
              <a:rPr lang="en-US" sz="2600" b="1" dirty="0">
                <a:solidFill>
                  <a:srgbClr val="FF0000"/>
                </a:solidFill>
              </a:rPr>
              <a:t>Problem Statements</a:t>
            </a:r>
          </a:p>
          <a:p>
            <a:r>
              <a:rPr lang="en-US" sz="2600" dirty="0"/>
              <a:t>Solution and Sub-System Under Test</a:t>
            </a:r>
          </a:p>
          <a:p>
            <a:r>
              <a:rPr lang="en-US" sz="2600" dirty="0"/>
              <a:t>Clock Controller Design Strategies</a:t>
            </a:r>
          </a:p>
          <a:p>
            <a:r>
              <a:rPr lang="en-US" sz="2600" dirty="0"/>
              <a:t>Results</a:t>
            </a:r>
          </a:p>
          <a:p>
            <a:r>
              <a:rPr lang="en-US" sz="2600" dirty="0"/>
              <a:t>Conclusion</a:t>
            </a:r>
          </a:p>
          <a:p>
            <a:r>
              <a:rPr lang="en-US" sz="2600" dirty="0"/>
              <a:t>Q&amp;A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Accellera Systems Initiative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0FFD-5868-4678-ACC2-C353669912D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122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477962"/>
          </a:xfrm>
        </p:spPr>
        <p:txBody>
          <a:bodyPr anchor="t">
            <a:normAutofit/>
          </a:bodyPr>
          <a:lstStyle/>
          <a:p>
            <a:pPr algn="l"/>
            <a:r>
              <a:rPr lang="en-US" sz="4000" dirty="0"/>
              <a:t>Problem Statement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058334"/>
            <a:ext cx="10896600" cy="26754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600" dirty="0"/>
              <a:t>Modern CPUs are sequential circuits governed by a clock signal.</a:t>
            </a:r>
          </a:p>
          <a:p>
            <a:pPr marL="0" indent="0">
              <a:buNone/>
            </a:pPr>
            <a:r>
              <a:rPr lang="en-GB" sz="2600" dirty="0"/>
              <a:t>Clock-tree significantly contributes to power consumption and heat dissipation.</a:t>
            </a:r>
          </a:p>
          <a:p>
            <a:pPr marL="0" indent="0">
              <a:buNone/>
            </a:pPr>
            <a:r>
              <a:rPr lang="en-US" sz="2600" dirty="0"/>
              <a:t>The exponential of signal-processing capability leads SoC to perform multiple functions at the same time with faster clock speed.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Accellera Systems Initiative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0FFD-5868-4678-ACC2-C353669912D5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9945C1C-D6FF-4D02-A1A8-EC13A6F17714}"/>
              </a:ext>
            </a:extLst>
          </p:cNvPr>
          <p:cNvSpPr txBox="1">
            <a:spLocks/>
          </p:cNvSpPr>
          <p:nvPr/>
        </p:nvSpPr>
        <p:spPr>
          <a:xfrm>
            <a:off x="609600" y="4908551"/>
            <a:ext cx="10972800" cy="8027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en-US" sz="2600" dirty="0"/>
              <a:t>Limitations for long-lasting battery in mobile devices.</a:t>
            </a:r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15110907-5FE2-4772-92F4-245C31E6F3BE}"/>
              </a:ext>
            </a:extLst>
          </p:cNvPr>
          <p:cNvSpPr/>
          <p:nvPr/>
        </p:nvSpPr>
        <p:spPr>
          <a:xfrm>
            <a:off x="5753100" y="3505200"/>
            <a:ext cx="685800" cy="762000"/>
          </a:xfrm>
          <a:prstGeom prst="downArrow">
            <a:avLst>
              <a:gd name="adj1" fmla="val 50000"/>
              <a:gd name="adj2" fmla="val 55556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8116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477962"/>
          </a:xfrm>
        </p:spPr>
        <p:txBody>
          <a:bodyPr anchor="t">
            <a:normAutofit/>
          </a:bodyPr>
          <a:lstStyle/>
          <a:p>
            <a:pPr algn="l"/>
            <a:r>
              <a:rPr lang="en-US" sz="4000" dirty="0"/>
              <a:t>Problem Statement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099079"/>
            <a:ext cx="7620000" cy="4768321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GB" sz="2600" dirty="0"/>
              <a:t>Multi-Core &amp; Multi-Clock System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2600" dirty="0"/>
              <a:t>allows power mitigation by using:</a:t>
            </a:r>
          </a:p>
          <a:p>
            <a:pPr lvl="1">
              <a:lnSpc>
                <a:spcPct val="90000"/>
              </a:lnSpc>
            </a:pPr>
            <a:r>
              <a:rPr lang="en-GB" sz="2600" dirty="0"/>
              <a:t>Power Gating</a:t>
            </a:r>
          </a:p>
          <a:p>
            <a:pPr lvl="1">
              <a:lnSpc>
                <a:spcPct val="90000"/>
              </a:lnSpc>
            </a:pPr>
            <a:r>
              <a:rPr lang="en-GB" sz="2600" dirty="0"/>
              <a:t>Clock Gating</a:t>
            </a:r>
          </a:p>
          <a:p>
            <a:pPr lvl="1">
              <a:lnSpc>
                <a:spcPct val="90000"/>
              </a:lnSpc>
            </a:pPr>
            <a:r>
              <a:rPr lang="en-GB" sz="2600" dirty="0"/>
              <a:t>Dynamic Frequencies Scaling (DFS)</a:t>
            </a:r>
          </a:p>
          <a:p>
            <a:pPr lvl="1">
              <a:lnSpc>
                <a:spcPct val="90000"/>
              </a:lnSpc>
            </a:pPr>
            <a:r>
              <a:rPr lang="en-GB" sz="2600" dirty="0"/>
              <a:t>Multi Clock Domain (Async Clocks)</a:t>
            </a:r>
          </a:p>
          <a:p>
            <a:pPr lvl="1">
              <a:lnSpc>
                <a:spcPct val="90000"/>
              </a:lnSpc>
            </a:pPr>
            <a:endParaRPr lang="en-GB" sz="26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2600" dirty="0"/>
              <a:t>Clock Controller Unit (CCU) Unit could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600" dirty="0"/>
              <a:t>can +80 clocks for high-complex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600" dirty="0"/>
              <a:t>Sub-System.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Accellera Systems Initiative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0FFD-5868-4678-ACC2-C353669912D5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88FCFB-3486-49DB-ADFA-578B79879B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200" y="1588028"/>
            <a:ext cx="5257800" cy="358062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DEFB026-2110-4A64-89BF-23E1442CD742}"/>
              </a:ext>
            </a:extLst>
          </p:cNvPr>
          <p:cNvSpPr txBox="1"/>
          <p:nvPr/>
        </p:nvSpPr>
        <p:spPr>
          <a:xfrm>
            <a:off x="7282381" y="5234412"/>
            <a:ext cx="3799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Example of </a:t>
            </a:r>
            <a:r>
              <a:rPr lang="en-US" sz="1400" dirty="0"/>
              <a:t>Multi-Core &amp; Multi-Clock Systems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41380595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52600"/>
            <a:ext cx="10972800" cy="4038600"/>
          </a:xfrm>
        </p:spPr>
        <p:txBody>
          <a:bodyPr>
            <a:normAutofit/>
          </a:bodyPr>
          <a:lstStyle/>
          <a:p>
            <a:r>
              <a:rPr lang="en-US" sz="2600" dirty="0"/>
              <a:t>Problem Statements</a:t>
            </a:r>
          </a:p>
          <a:p>
            <a:r>
              <a:rPr lang="en-US" sz="2600" b="1" dirty="0">
                <a:solidFill>
                  <a:srgbClr val="FF0000"/>
                </a:solidFill>
              </a:rPr>
              <a:t>Solution and Sub-System Under Test</a:t>
            </a:r>
          </a:p>
          <a:p>
            <a:r>
              <a:rPr lang="en-US" sz="2600" dirty="0"/>
              <a:t>Clock Controller Design Strategies</a:t>
            </a:r>
          </a:p>
          <a:p>
            <a:r>
              <a:rPr lang="en-US" sz="2600" dirty="0"/>
              <a:t>Results</a:t>
            </a:r>
          </a:p>
          <a:p>
            <a:r>
              <a:rPr lang="en-US" sz="2600" dirty="0"/>
              <a:t>Conclusion</a:t>
            </a:r>
          </a:p>
          <a:p>
            <a:r>
              <a:rPr lang="en-US" sz="2600" dirty="0"/>
              <a:t>Q&amp;A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Accellera Systems Initiative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0FFD-5868-4678-ACC2-C353669912D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7324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A92F23CF-C12E-4D67-8D0B-588110328A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3799114"/>
            <a:ext cx="3048000" cy="304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477962"/>
          </a:xfrm>
        </p:spPr>
        <p:txBody>
          <a:bodyPr anchor="t">
            <a:normAutofit/>
          </a:bodyPr>
          <a:lstStyle/>
          <a:p>
            <a:pPr algn="l"/>
            <a:r>
              <a:rPr lang="en-US" sz="4000" dirty="0"/>
              <a:t>Solution and Sub-System Under Test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Accellera Systems Initiative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0FFD-5868-4678-ACC2-C353669912D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B000237-82A9-41EE-A96A-D5513FEDBD10}"/>
              </a:ext>
            </a:extLst>
          </p:cNvPr>
          <p:cNvSpPr txBox="1">
            <a:spLocks/>
          </p:cNvSpPr>
          <p:nvPr/>
        </p:nvSpPr>
        <p:spPr>
          <a:xfrm>
            <a:off x="685800" y="1058334"/>
            <a:ext cx="10896600" cy="43518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itchFamily="34" charset="0"/>
              <a:buNone/>
            </a:pPr>
            <a:r>
              <a:rPr lang="en-GB" sz="2600" dirty="0"/>
              <a:t>Aim of this work is to give guidelines to CCU designers to:</a:t>
            </a:r>
          </a:p>
          <a:p>
            <a:pPr fontAlgn="auto">
              <a:spcAft>
                <a:spcPts val="0"/>
              </a:spcAft>
            </a:pPr>
            <a:r>
              <a:rPr lang="en-GB" sz="2600" dirty="0"/>
              <a:t>Maximize DFS and Clock Gating</a:t>
            </a:r>
          </a:p>
          <a:p>
            <a:pPr fontAlgn="auto">
              <a:spcAft>
                <a:spcPts val="0"/>
              </a:spcAft>
            </a:pPr>
            <a:r>
              <a:rPr lang="en-GB" sz="2600" dirty="0"/>
              <a:t>Maximize flexibility in Clock-Tree routing</a:t>
            </a:r>
          </a:p>
          <a:p>
            <a:pPr fontAlgn="auto">
              <a:spcAft>
                <a:spcPts val="0"/>
              </a:spcAft>
            </a:pPr>
            <a:endParaRPr lang="en-GB" sz="2600" dirty="0"/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600" dirty="0"/>
              <a:t>Multi-Core &amp; Multi-Clock Sensor Sub-System used on Qualcomm®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sz="2600" dirty="0"/>
              <a:t>Snapdragon™ 855+ Mobile Platform.</a:t>
            </a:r>
          </a:p>
          <a:p>
            <a:pPr fontAlgn="auto">
              <a:spcAft>
                <a:spcPts val="0"/>
              </a:spcAft>
            </a:pPr>
            <a:endParaRPr lang="en-GB" sz="2600" dirty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</a:pPr>
            <a:endParaRPr lang="en-GB" sz="2600" dirty="0"/>
          </a:p>
          <a:p>
            <a:pPr fontAlgn="auto">
              <a:spcAft>
                <a:spcPts val="0"/>
              </a:spcAft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513061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477962"/>
          </a:xfrm>
        </p:spPr>
        <p:txBody>
          <a:bodyPr anchor="t">
            <a:normAutofit/>
          </a:bodyPr>
          <a:lstStyle/>
          <a:p>
            <a:pPr algn="l"/>
            <a:r>
              <a:rPr lang="en-US" sz="4000" dirty="0"/>
              <a:t>Solution and Sub-System Under Test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Accellera Systems Initiative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0FFD-5868-4678-ACC2-C353669912D5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DC4609D-B311-4651-9A22-FDA12B6109D2}"/>
              </a:ext>
            </a:extLst>
          </p:cNvPr>
          <p:cNvSpPr/>
          <p:nvPr/>
        </p:nvSpPr>
        <p:spPr>
          <a:xfrm>
            <a:off x="3187700" y="1151467"/>
            <a:ext cx="1143000" cy="4572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Low-</a:t>
            </a:r>
            <a:r>
              <a:rPr lang="en-GB" sz="1200" dirty="0" err="1">
                <a:solidFill>
                  <a:schemeClr val="tx1"/>
                </a:solidFill>
              </a:rPr>
              <a:t>Opt</a:t>
            </a:r>
            <a:r>
              <a:rPr lang="en-GB" sz="1200" dirty="0">
                <a:solidFill>
                  <a:schemeClr val="tx1"/>
                </a:solidFill>
              </a:rPr>
              <a:t> CCU Design (RTL)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32A4798-624F-4292-A1F6-0633CECB7305}"/>
              </a:ext>
            </a:extLst>
          </p:cNvPr>
          <p:cNvSpPr/>
          <p:nvPr/>
        </p:nvSpPr>
        <p:spPr>
          <a:xfrm>
            <a:off x="2806700" y="1973792"/>
            <a:ext cx="1905000" cy="1082676"/>
          </a:xfrm>
          <a:prstGeom prst="round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en-GB" dirty="0">
                <a:solidFill>
                  <a:schemeClr val="tx1"/>
                </a:solidFill>
              </a:rPr>
              <a:t>Sub-System Under Test (RTL)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000FA3A-0EDD-4F81-8F22-81BDDD7F4952}"/>
              </a:ext>
            </a:extLst>
          </p:cNvPr>
          <p:cNvSpPr/>
          <p:nvPr/>
        </p:nvSpPr>
        <p:spPr>
          <a:xfrm>
            <a:off x="1905000" y="1143000"/>
            <a:ext cx="1143000" cy="4572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Timing Constraints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80A10D0-25C4-4F2F-BA38-ED8326B21DFA}"/>
              </a:ext>
            </a:extLst>
          </p:cNvPr>
          <p:cNvSpPr/>
          <p:nvPr/>
        </p:nvSpPr>
        <p:spPr>
          <a:xfrm>
            <a:off x="2959100" y="2101848"/>
            <a:ext cx="546100" cy="19843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CCU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924F24D-8411-4292-BFA4-81E3DF8D546B}"/>
              </a:ext>
            </a:extLst>
          </p:cNvPr>
          <p:cNvCxnSpPr>
            <a:cxnSpLocks/>
            <a:stCxn id="3" idx="2"/>
            <a:endCxn id="14" idx="0"/>
          </p:cNvCxnSpPr>
          <p:nvPr/>
        </p:nvCxnSpPr>
        <p:spPr>
          <a:xfrm flipH="1">
            <a:off x="3232150" y="1608667"/>
            <a:ext cx="527050" cy="49318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arallelogram 15">
            <a:extLst>
              <a:ext uri="{FF2B5EF4-FFF2-40B4-BE49-F238E27FC236}">
                <a16:creationId xmlns:a16="http://schemas.microsoft.com/office/drawing/2014/main" id="{6AEAC10F-989A-46AE-B3B2-153E20924CBB}"/>
              </a:ext>
            </a:extLst>
          </p:cNvPr>
          <p:cNvSpPr/>
          <p:nvPr/>
        </p:nvSpPr>
        <p:spPr>
          <a:xfrm>
            <a:off x="2286000" y="3745441"/>
            <a:ext cx="1803400" cy="618068"/>
          </a:xfrm>
          <a:prstGeom prst="parallelogram">
            <a:avLst>
              <a:gd name="adj" fmla="val 16111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Design Compiler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7213DA6-8C5B-469B-94FD-4A6AFAB9CC76}"/>
              </a:ext>
            </a:extLst>
          </p:cNvPr>
          <p:cNvCxnSpPr>
            <a:stCxn id="12" idx="2"/>
          </p:cNvCxnSpPr>
          <p:nvPr/>
        </p:nvCxnSpPr>
        <p:spPr>
          <a:xfrm>
            <a:off x="3759200" y="3056468"/>
            <a:ext cx="0" cy="68897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67346C3-ED63-4E27-9AAC-5CB293E7FDE9}"/>
              </a:ext>
            </a:extLst>
          </p:cNvPr>
          <p:cNvCxnSpPr>
            <a:cxnSpLocks/>
            <a:stCxn id="13" idx="2"/>
          </p:cNvCxnSpPr>
          <p:nvPr/>
        </p:nvCxnSpPr>
        <p:spPr>
          <a:xfrm>
            <a:off x="2476500" y="1600200"/>
            <a:ext cx="0" cy="215370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ylinder 21">
            <a:extLst>
              <a:ext uri="{FF2B5EF4-FFF2-40B4-BE49-F238E27FC236}">
                <a16:creationId xmlns:a16="http://schemas.microsoft.com/office/drawing/2014/main" id="{4AB4D609-1576-4904-8E9F-DB71C08808D8}"/>
              </a:ext>
            </a:extLst>
          </p:cNvPr>
          <p:cNvSpPr/>
          <p:nvPr/>
        </p:nvSpPr>
        <p:spPr>
          <a:xfrm>
            <a:off x="2686050" y="5201708"/>
            <a:ext cx="1003300" cy="758813"/>
          </a:xfrm>
          <a:prstGeom prst="can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Results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1297A33-94AD-4071-A3E2-F2CD32D8B6AA}"/>
              </a:ext>
            </a:extLst>
          </p:cNvPr>
          <p:cNvCxnSpPr>
            <a:cxnSpLocks/>
            <a:stCxn id="16" idx="4"/>
            <a:endCxn id="22" idx="1"/>
          </p:cNvCxnSpPr>
          <p:nvPr/>
        </p:nvCxnSpPr>
        <p:spPr>
          <a:xfrm>
            <a:off x="3187700" y="4363509"/>
            <a:ext cx="0" cy="83819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3D9BEA7B-CEBB-4235-B80A-3E1B5592B5CE}"/>
              </a:ext>
            </a:extLst>
          </p:cNvPr>
          <p:cNvSpPr/>
          <p:nvPr/>
        </p:nvSpPr>
        <p:spPr>
          <a:xfrm>
            <a:off x="6603999" y="1151467"/>
            <a:ext cx="1143000" cy="4572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Mid-</a:t>
            </a:r>
            <a:r>
              <a:rPr lang="en-GB" sz="1200" dirty="0" err="1">
                <a:solidFill>
                  <a:schemeClr val="tx1"/>
                </a:solidFill>
              </a:rPr>
              <a:t>Opt</a:t>
            </a:r>
            <a:r>
              <a:rPr lang="en-GB" sz="1200" dirty="0">
                <a:solidFill>
                  <a:schemeClr val="tx1"/>
                </a:solidFill>
              </a:rPr>
              <a:t> CCU Design (RTL)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2D34EB28-EDE6-49DB-8016-7CB560E3CD8B}"/>
              </a:ext>
            </a:extLst>
          </p:cNvPr>
          <p:cNvSpPr/>
          <p:nvPr/>
        </p:nvSpPr>
        <p:spPr>
          <a:xfrm>
            <a:off x="6222999" y="1973792"/>
            <a:ext cx="1905000" cy="1082676"/>
          </a:xfrm>
          <a:prstGeom prst="round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en-GB" dirty="0">
                <a:solidFill>
                  <a:schemeClr val="tx1"/>
                </a:solidFill>
              </a:rPr>
              <a:t>Sub-System Under Test (RTL)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6040A36C-87E9-4685-A80B-F11EB8323DF0}"/>
              </a:ext>
            </a:extLst>
          </p:cNvPr>
          <p:cNvSpPr/>
          <p:nvPr/>
        </p:nvSpPr>
        <p:spPr>
          <a:xfrm>
            <a:off x="5321299" y="1143000"/>
            <a:ext cx="1143000" cy="4572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Timing Constraints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A9BBBE93-0FD9-4ECD-A8EE-42462ADEAB8C}"/>
              </a:ext>
            </a:extLst>
          </p:cNvPr>
          <p:cNvSpPr/>
          <p:nvPr/>
        </p:nvSpPr>
        <p:spPr>
          <a:xfrm>
            <a:off x="6375399" y="2101848"/>
            <a:ext cx="546100" cy="19843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CCU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1032D04-97F8-46E4-AE42-9B77E84351F1}"/>
              </a:ext>
            </a:extLst>
          </p:cNvPr>
          <p:cNvCxnSpPr>
            <a:cxnSpLocks/>
            <a:stCxn id="31" idx="2"/>
            <a:endCxn id="34" idx="0"/>
          </p:cNvCxnSpPr>
          <p:nvPr/>
        </p:nvCxnSpPr>
        <p:spPr>
          <a:xfrm flipH="1">
            <a:off x="6648449" y="1608667"/>
            <a:ext cx="527050" cy="49318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1C2AB7B9-2025-4BFC-9BE7-96A6DB0EA1B8}"/>
              </a:ext>
            </a:extLst>
          </p:cNvPr>
          <p:cNvSpPr/>
          <p:nvPr/>
        </p:nvSpPr>
        <p:spPr>
          <a:xfrm>
            <a:off x="5702299" y="3745441"/>
            <a:ext cx="1803400" cy="618068"/>
          </a:xfrm>
          <a:prstGeom prst="parallelogram">
            <a:avLst>
              <a:gd name="adj" fmla="val 16111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Design Compiler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CBB688AA-CCE3-433A-864D-B80734C45633}"/>
              </a:ext>
            </a:extLst>
          </p:cNvPr>
          <p:cNvCxnSpPr>
            <a:stCxn id="32" idx="2"/>
          </p:cNvCxnSpPr>
          <p:nvPr/>
        </p:nvCxnSpPr>
        <p:spPr>
          <a:xfrm>
            <a:off x="7175499" y="3056468"/>
            <a:ext cx="0" cy="68897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F3D1BC8C-B346-4FE2-AD0C-C982EB3757CE}"/>
              </a:ext>
            </a:extLst>
          </p:cNvPr>
          <p:cNvCxnSpPr>
            <a:cxnSpLocks/>
            <a:stCxn id="33" idx="2"/>
          </p:cNvCxnSpPr>
          <p:nvPr/>
        </p:nvCxnSpPr>
        <p:spPr>
          <a:xfrm>
            <a:off x="5892799" y="1600200"/>
            <a:ext cx="0" cy="215370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Cylinder 38">
            <a:extLst>
              <a:ext uri="{FF2B5EF4-FFF2-40B4-BE49-F238E27FC236}">
                <a16:creationId xmlns:a16="http://schemas.microsoft.com/office/drawing/2014/main" id="{DC0E2A10-D87E-4AEB-A7D6-484630CEE0FC}"/>
              </a:ext>
            </a:extLst>
          </p:cNvPr>
          <p:cNvSpPr/>
          <p:nvPr/>
        </p:nvSpPr>
        <p:spPr>
          <a:xfrm>
            <a:off x="6102349" y="5201708"/>
            <a:ext cx="1003300" cy="758813"/>
          </a:xfrm>
          <a:prstGeom prst="can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Results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5E4C5BAA-93F8-456A-AC7D-8427C88B09EB}"/>
              </a:ext>
            </a:extLst>
          </p:cNvPr>
          <p:cNvCxnSpPr>
            <a:cxnSpLocks/>
            <a:stCxn id="36" idx="4"/>
            <a:endCxn id="39" idx="1"/>
          </p:cNvCxnSpPr>
          <p:nvPr/>
        </p:nvCxnSpPr>
        <p:spPr>
          <a:xfrm>
            <a:off x="6603999" y="4363509"/>
            <a:ext cx="0" cy="83819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64ACCE57-67FF-4886-8256-6A2DEC5D046E}"/>
              </a:ext>
            </a:extLst>
          </p:cNvPr>
          <p:cNvSpPr/>
          <p:nvPr/>
        </p:nvSpPr>
        <p:spPr>
          <a:xfrm>
            <a:off x="10107080" y="1134534"/>
            <a:ext cx="1143000" cy="4572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High-</a:t>
            </a:r>
            <a:r>
              <a:rPr lang="en-GB" sz="1200" dirty="0" err="1">
                <a:solidFill>
                  <a:schemeClr val="tx1"/>
                </a:solidFill>
              </a:rPr>
              <a:t>Opt</a:t>
            </a:r>
            <a:r>
              <a:rPr lang="en-GB" sz="1200" dirty="0">
                <a:solidFill>
                  <a:schemeClr val="tx1"/>
                </a:solidFill>
              </a:rPr>
              <a:t> CCU Design (RTL)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ECED6390-0DF7-4D23-B3A4-DEA1A060056A}"/>
              </a:ext>
            </a:extLst>
          </p:cNvPr>
          <p:cNvSpPr/>
          <p:nvPr/>
        </p:nvSpPr>
        <p:spPr>
          <a:xfrm>
            <a:off x="9726080" y="1956859"/>
            <a:ext cx="1905000" cy="1082676"/>
          </a:xfrm>
          <a:prstGeom prst="round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en-GB" dirty="0">
                <a:solidFill>
                  <a:schemeClr val="tx1"/>
                </a:solidFill>
              </a:rPr>
              <a:t>Sub-System Under Test (RTL)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FCA1F602-174E-45E3-A3C8-CEE2097B728B}"/>
              </a:ext>
            </a:extLst>
          </p:cNvPr>
          <p:cNvSpPr/>
          <p:nvPr/>
        </p:nvSpPr>
        <p:spPr>
          <a:xfrm>
            <a:off x="8824380" y="1126067"/>
            <a:ext cx="1143000" cy="4572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Timing Constraints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4DB94681-0C03-4BBA-9932-BE23D11C098F}"/>
              </a:ext>
            </a:extLst>
          </p:cNvPr>
          <p:cNvSpPr/>
          <p:nvPr/>
        </p:nvSpPr>
        <p:spPr>
          <a:xfrm>
            <a:off x="9878480" y="2084915"/>
            <a:ext cx="546100" cy="19843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CCU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9A394A5-CEC8-4373-9B05-37E3A101F84D}"/>
              </a:ext>
            </a:extLst>
          </p:cNvPr>
          <p:cNvCxnSpPr>
            <a:cxnSpLocks/>
            <a:stCxn id="41" idx="2"/>
            <a:endCxn id="44" idx="0"/>
          </p:cNvCxnSpPr>
          <p:nvPr/>
        </p:nvCxnSpPr>
        <p:spPr>
          <a:xfrm flipH="1">
            <a:off x="10151530" y="1591734"/>
            <a:ext cx="527050" cy="49318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Parallelogram 45">
            <a:extLst>
              <a:ext uri="{FF2B5EF4-FFF2-40B4-BE49-F238E27FC236}">
                <a16:creationId xmlns:a16="http://schemas.microsoft.com/office/drawing/2014/main" id="{FA5A1EB8-59E6-4782-B41E-92E912F786DB}"/>
              </a:ext>
            </a:extLst>
          </p:cNvPr>
          <p:cNvSpPr/>
          <p:nvPr/>
        </p:nvSpPr>
        <p:spPr>
          <a:xfrm>
            <a:off x="9205380" y="3728508"/>
            <a:ext cx="1803400" cy="618068"/>
          </a:xfrm>
          <a:prstGeom prst="parallelogram">
            <a:avLst>
              <a:gd name="adj" fmla="val 16111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Design Compiler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DD3E488B-FA97-4B6F-AAA6-445511D74049}"/>
              </a:ext>
            </a:extLst>
          </p:cNvPr>
          <p:cNvCxnSpPr>
            <a:stCxn id="42" idx="2"/>
          </p:cNvCxnSpPr>
          <p:nvPr/>
        </p:nvCxnSpPr>
        <p:spPr>
          <a:xfrm>
            <a:off x="10678580" y="3039535"/>
            <a:ext cx="0" cy="68897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FCBE658F-7EA8-46D7-85BB-8DF759B82212}"/>
              </a:ext>
            </a:extLst>
          </p:cNvPr>
          <p:cNvCxnSpPr>
            <a:cxnSpLocks/>
            <a:stCxn id="43" idx="2"/>
          </p:cNvCxnSpPr>
          <p:nvPr/>
        </p:nvCxnSpPr>
        <p:spPr>
          <a:xfrm>
            <a:off x="9395880" y="1583267"/>
            <a:ext cx="0" cy="215370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Cylinder 48">
            <a:extLst>
              <a:ext uri="{FF2B5EF4-FFF2-40B4-BE49-F238E27FC236}">
                <a16:creationId xmlns:a16="http://schemas.microsoft.com/office/drawing/2014/main" id="{DABC2234-97BF-4309-A3B3-CDD7208A1CD5}"/>
              </a:ext>
            </a:extLst>
          </p:cNvPr>
          <p:cNvSpPr/>
          <p:nvPr/>
        </p:nvSpPr>
        <p:spPr>
          <a:xfrm>
            <a:off x="9605430" y="5184775"/>
            <a:ext cx="1003300" cy="758813"/>
          </a:xfrm>
          <a:prstGeom prst="can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Results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E4FCDA62-20EA-4D5E-9ADD-12E5D9ADBFC0}"/>
              </a:ext>
            </a:extLst>
          </p:cNvPr>
          <p:cNvCxnSpPr>
            <a:cxnSpLocks/>
            <a:stCxn id="46" idx="4"/>
            <a:endCxn id="49" idx="1"/>
          </p:cNvCxnSpPr>
          <p:nvPr/>
        </p:nvCxnSpPr>
        <p:spPr>
          <a:xfrm>
            <a:off x="10107080" y="4346576"/>
            <a:ext cx="0" cy="83819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F3197789-8960-401C-8BAE-40FF34542AB3}"/>
              </a:ext>
            </a:extLst>
          </p:cNvPr>
          <p:cNvSpPr txBox="1"/>
          <p:nvPr/>
        </p:nvSpPr>
        <p:spPr>
          <a:xfrm>
            <a:off x="474282" y="2210064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DESIGN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A04D2F0-0554-41C8-8957-DD0848D9F07C}"/>
              </a:ext>
            </a:extLst>
          </p:cNvPr>
          <p:cNvSpPr txBox="1"/>
          <p:nvPr/>
        </p:nvSpPr>
        <p:spPr>
          <a:xfrm>
            <a:off x="262686" y="3844952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SYNTHESIS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094F7E6-B697-4FB1-86BE-65C2ACB6285F}"/>
              </a:ext>
            </a:extLst>
          </p:cNvPr>
          <p:cNvSpPr txBox="1"/>
          <p:nvPr/>
        </p:nvSpPr>
        <p:spPr>
          <a:xfrm>
            <a:off x="136593" y="5145620"/>
            <a:ext cx="17449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RESULTS</a:t>
            </a:r>
          </a:p>
          <a:p>
            <a:pPr algn="ctr"/>
            <a:r>
              <a:rPr lang="en-GB" dirty="0"/>
              <a:t>COMPARISON</a:t>
            </a: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F4042D45-84E1-4531-BBBC-75F869BFDF53}"/>
              </a:ext>
            </a:extLst>
          </p:cNvPr>
          <p:cNvCxnSpPr/>
          <p:nvPr/>
        </p:nvCxnSpPr>
        <p:spPr>
          <a:xfrm flipH="1">
            <a:off x="292099" y="3381375"/>
            <a:ext cx="11201400" cy="0"/>
          </a:xfrm>
          <a:prstGeom prst="line">
            <a:avLst/>
          </a:prstGeom>
          <a:ln>
            <a:prstDash val="lgDashDot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8267D8CE-5C6F-49CA-9B11-55DB9D1F374A}"/>
              </a:ext>
            </a:extLst>
          </p:cNvPr>
          <p:cNvCxnSpPr/>
          <p:nvPr/>
        </p:nvCxnSpPr>
        <p:spPr>
          <a:xfrm flipH="1">
            <a:off x="292099" y="4746097"/>
            <a:ext cx="11201400" cy="0"/>
          </a:xfrm>
          <a:prstGeom prst="line">
            <a:avLst/>
          </a:prstGeom>
          <a:ln>
            <a:prstDash val="lgDashDot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10630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52600"/>
            <a:ext cx="10972800" cy="4038600"/>
          </a:xfrm>
        </p:spPr>
        <p:txBody>
          <a:bodyPr>
            <a:normAutofit/>
          </a:bodyPr>
          <a:lstStyle/>
          <a:p>
            <a:r>
              <a:rPr lang="en-US" sz="2600" dirty="0"/>
              <a:t>Problem Statements</a:t>
            </a:r>
          </a:p>
          <a:p>
            <a:r>
              <a:rPr lang="en-US" sz="2600" dirty="0"/>
              <a:t>Solution and Sub-System Under Test</a:t>
            </a:r>
          </a:p>
          <a:p>
            <a:r>
              <a:rPr lang="en-US" sz="2600" b="1" dirty="0">
                <a:solidFill>
                  <a:srgbClr val="FF0000"/>
                </a:solidFill>
              </a:rPr>
              <a:t>Clock Controller Design Strategies</a:t>
            </a:r>
          </a:p>
          <a:p>
            <a:r>
              <a:rPr lang="en-US" sz="2600" dirty="0"/>
              <a:t>Results</a:t>
            </a:r>
          </a:p>
          <a:p>
            <a:r>
              <a:rPr lang="en-US" sz="2600" dirty="0"/>
              <a:t>Conclusion</a:t>
            </a:r>
          </a:p>
          <a:p>
            <a:r>
              <a:rPr lang="en-US" sz="2600" dirty="0"/>
              <a:t>Q&amp;A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Accellera Systems Initiative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0FFD-5868-4678-ACC2-C353669912D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8648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477962"/>
          </a:xfrm>
        </p:spPr>
        <p:txBody>
          <a:bodyPr anchor="t">
            <a:normAutofit/>
          </a:bodyPr>
          <a:lstStyle/>
          <a:p>
            <a:pPr algn="l"/>
            <a:r>
              <a:rPr lang="en-US" sz="4000" dirty="0"/>
              <a:t>Clock Controller Design Strategies: Basic Blocks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Accellera Systems Initiative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0FFD-5868-4678-ACC2-C353669912D5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B9F16F5-B62F-4E27-B2AE-8FB3B3FFAB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021" y="2935428"/>
            <a:ext cx="1593200" cy="274203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6188654-0B1A-4D6F-B73C-DD815B3A559B}"/>
              </a:ext>
            </a:extLst>
          </p:cNvPr>
          <p:cNvSpPr txBox="1"/>
          <p:nvPr/>
        </p:nvSpPr>
        <p:spPr>
          <a:xfrm>
            <a:off x="3657600" y="3205681"/>
            <a:ext cx="75438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latin typeface="+mn-lt"/>
              </a:rPr>
              <a:t>Clock Multiplexer (C-MUX):</a:t>
            </a:r>
            <a:endParaRPr lang="en-GB" sz="2200" dirty="0">
              <a:latin typeface="+mn-lt"/>
            </a:endParaRPr>
          </a:p>
          <a:p>
            <a:r>
              <a:rPr lang="en-GB" sz="2200" dirty="0">
                <a:latin typeface="+mn-lt"/>
              </a:rPr>
              <a:t>Combinational logic circuit designed to switch one of several clock inputs source with different frequency values (e.g. External Ring-Oscillators, Digital PLLs) through to a single common output clock line by the application of a control signal.</a:t>
            </a:r>
          </a:p>
          <a:p>
            <a:r>
              <a:rPr lang="en-GB" sz="2200" dirty="0">
                <a:latin typeface="+mn-lt"/>
              </a:rPr>
              <a:t>Free Glitch during input transition.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E31E727-7752-46EB-8464-47F6DFE0E4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636818"/>
            <a:ext cx="2026443" cy="58146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7DE1149-EA82-4010-8FFB-2C51EDB17C33}"/>
              </a:ext>
            </a:extLst>
          </p:cNvPr>
          <p:cNvSpPr txBox="1"/>
          <p:nvPr/>
        </p:nvSpPr>
        <p:spPr>
          <a:xfrm>
            <a:off x="3657600" y="1336197"/>
            <a:ext cx="754379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latin typeface="+mn-lt"/>
              </a:rPr>
              <a:t>Phase-Locked Loop (PLL):</a:t>
            </a:r>
          </a:p>
          <a:p>
            <a:r>
              <a:rPr lang="en-GB" sz="2200" dirty="0">
                <a:latin typeface="+mn-lt"/>
              </a:rPr>
              <a:t>Control system that generates an output signal whose phase is related to the phase of an input signal.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916A98E-49B6-4FD7-B100-1CB69BC2DDDC}"/>
              </a:ext>
            </a:extLst>
          </p:cNvPr>
          <p:cNvCxnSpPr/>
          <p:nvPr/>
        </p:nvCxnSpPr>
        <p:spPr>
          <a:xfrm>
            <a:off x="457200" y="2667000"/>
            <a:ext cx="10744199" cy="0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41661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4D9D333-5FEE-4160-81FB-2FBCA0E7E1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246" y="1545963"/>
            <a:ext cx="2190750" cy="76317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477962"/>
          </a:xfrm>
        </p:spPr>
        <p:txBody>
          <a:bodyPr anchor="t">
            <a:normAutofit/>
          </a:bodyPr>
          <a:lstStyle/>
          <a:p>
            <a:pPr algn="l"/>
            <a:r>
              <a:rPr lang="en-US" sz="4000" dirty="0"/>
              <a:t>Clock Controller Design Strategies: Basic Blocks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Accellera Systems Initiative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0FFD-5868-4678-ACC2-C353669912D5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6188654-0B1A-4D6F-B73C-DD815B3A559B}"/>
              </a:ext>
            </a:extLst>
          </p:cNvPr>
          <p:cNvSpPr txBox="1"/>
          <p:nvPr/>
        </p:nvSpPr>
        <p:spPr>
          <a:xfrm>
            <a:off x="3657600" y="3844306"/>
            <a:ext cx="7543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latin typeface="+mn-lt"/>
              </a:rPr>
              <a:t>Clock Gating Cell:</a:t>
            </a:r>
          </a:p>
          <a:p>
            <a:r>
              <a:rPr lang="en-GB" sz="2200" dirty="0">
                <a:latin typeface="+mn-lt"/>
              </a:rPr>
              <a:t>Clock gating is a common technique for reducing clock power by shutting off the clock to modules by a clock enable signal. Enable signal is controlled either from software or hardware.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7DE1149-EA82-4010-8FFB-2C51EDB17C33}"/>
              </a:ext>
            </a:extLst>
          </p:cNvPr>
          <p:cNvSpPr txBox="1"/>
          <p:nvPr/>
        </p:nvSpPr>
        <p:spPr>
          <a:xfrm>
            <a:off x="3657600" y="1336197"/>
            <a:ext cx="75437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latin typeface="+mn-lt"/>
              </a:rPr>
              <a:t>Digital Clock Divider Cell:</a:t>
            </a:r>
          </a:p>
          <a:p>
            <a:r>
              <a:rPr lang="en-GB" sz="2200" dirty="0">
                <a:latin typeface="+mn-lt"/>
              </a:rPr>
              <a:t>Clock divider cell converts frequency of input clock into a lower frequency. Complex divider cells have the ability of dynamically set divider value based on SW configuration.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DA797A4-94C0-4FC0-8E8A-7F02E8A570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221" y="4048321"/>
            <a:ext cx="1807368" cy="763178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20719CA-DB4E-4ECB-BAF0-B0AEBEC4A2D6}"/>
              </a:ext>
            </a:extLst>
          </p:cNvPr>
          <p:cNvCxnSpPr/>
          <p:nvPr/>
        </p:nvCxnSpPr>
        <p:spPr>
          <a:xfrm>
            <a:off x="457200" y="3276600"/>
            <a:ext cx="10744199" cy="0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75532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477962"/>
          </a:xfrm>
        </p:spPr>
        <p:txBody>
          <a:bodyPr anchor="t">
            <a:normAutofit/>
          </a:bodyPr>
          <a:lstStyle/>
          <a:p>
            <a:pPr algn="l"/>
            <a:r>
              <a:rPr lang="en-US" sz="4000" dirty="0"/>
              <a:t>Clock Controller Design Strategies: Low-</a:t>
            </a:r>
            <a:r>
              <a:rPr lang="en-US" sz="4000" dirty="0" err="1"/>
              <a:t>Opt</a:t>
            </a:r>
            <a:endParaRPr lang="en-US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Accellera Systems Initiative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0FFD-5868-4678-ACC2-C353669912D5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36D5DE-4479-4509-9B5D-269E1CD6E6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204" y="1039019"/>
            <a:ext cx="3996596" cy="531733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DAE6505-18A9-463B-8AE4-2147CF69B127}"/>
              </a:ext>
            </a:extLst>
          </p:cNvPr>
          <p:cNvSpPr txBox="1"/>
          <p:nvPr/>
        </p:nvSpPr>
        <p:spPr>
          <a:xfrm>
            <a:off x="5562600" y="2651244"/>
            <a:ext cx="64008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GB" sz="2800" dirty="0">
                <a:latin typeface="+mn-lt"/>
              </a:rPr>
              <a:t>Single clock source (C-MUX)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600" dirty="0">
                <a:latin typeface="+mn-lt"/>
              </a:rPr>
              <a:t>Poor DFS</a:t>
            </a:r>
          </a:p>
          <a:p>
            <a:pPr lvl="1"/>
            <a:endParaRPr lang="en-GB" sz="2200" dirty="0">
              <a:latin typeface="+mn-lt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GB" sz="2800" dirty="0">
                <a:latin typeface="+mn-lt"/>
              </a:rPr>
              <a:t>All clocks synchronous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600" dirty="0">
                <a:latin typeface="+mn-lt"/>
              </a:rPr>
              <a:t>tight timing requirement for Clock-Tree</a:t>
            </a:r>
          </a:p>
        </p:txBody>
      </p:sp>
    </p:spTree>
    <p:extLst>
      <p:ext uri="{BB962C8B-B14F-4D97-AF65-F5344CB8AC3E}">
        <p14:creationId xmlns:p14="http://schemas.microsoft.com/office/powerpoint/2010/main" val="12507260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477962"/>
          </a:xfrm>
        </p:spPr>
        <p:txBody>
          <a:bodyPr anchor="t">
            <a:normAutofit/>
          </a:bodyPr>
          <a:lstStyle/>
          <a:p>
            <a:pPr algn="l"/>
            <a:r>
              <a:rPr lang="en-US" sz="4000" dirty="0"/>
              <a:t>Clock Controller Design Strategies: Mid-</a:t>
            </a:r>
            <a:r>
              <a:rPr lang="en-US" sz="4000" dirty="0" err="1"/>
              <a:t>Opt</a:t>
            </a:r>
            <a:endParaRPr lang="en-US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Accellera Systems Initiative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0FFD-5868-4678-ACC2-C353669912D5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A34E9A-F7BF-4A70-8455-A5CAF85F2E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1523" y="990601"/>
            <a:ext cx="3665277" cy="53657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C2C81D5-B486-44CE-A043-3A00C0C0A9DD}"/>
              </a:ext>
            </a:extLst>
          </p:cNvPr>
          <p:cNvSpPr txBox="1"/>
          <p:nvPr/>
        </p:nvSpPr>
        <p:spPr>
          <a:xfrm>
            <a:off x="5562600" y="2651244"/>
            <a:ext cx="64008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GB" sz="2800" dirty="0">
                <a:latin typeface="+mn-lt"/>
              </a:rPr>
              <a:t>Single clock source (C-MUX)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600" dirty="0">
                <a:latin typeface="+mn-lt"/>
              </a:rPr>
              <a:t>Poor DFS</a:t>
            </a:r>
          </a:p>
          <a:p>
            <a:pPr lvl="1"/>
            <a:endParaRPr lang="en-GB" sz="2200" dirty="0">
              <a:latin typeface="+mn-lt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GB" sz="2800" dirty="0">
                <a:latin typeface="+mn-lt"/>
              </a:rPr>
              <a:t>Clocks split in Asynchronous groups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600" dirty="0">
                <a:latin typeface="+mn-lt"/>
              </a:rPr>
              <a:t>relaxed requirement for Clock-Tree</a:t>
            </a:r>
          </a:p>
        </p:txBody>
      </p:sp>
    </p:spTree>
    <p:extLst>
      <p:ext uri="{BB962C8B-B14F-4D97-AF65-F5344CB8AC3E}">
        <p14:creationId xmlns:p14="http://schemas.microsoft.com/office/powerpoint/2010/main" val="27845350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477962"/>
          </a:xfrm>
        </p:spPr>
        <p:txBody>
          <a:bodyPr anchor="t">
            <a:normAutofit/>
          </a:bodyPr>
          <a:lstStyle/>
          <a:p>
            <a:pPr algn="l"/>
            <a:r>
              <a:rPr lang="en-US" sz="4000" dirty="0"/>
              <a:t>Clock Controller Design Strategies: High-</a:t>
            </a:r>
            <a:r>
              <a:rPr lang="en-US" sz="4000" dirty="0" err="1"/>
              <a:t>Opt</a:t>
            </a:r>
            <a:endParaRPr lang="en-US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Accellera Systems Initiative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0FFD-5868-4678-ACC2-C353669912D5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F67B13-C570-4960-B3FC-29AA7F5940AB}"/>
              </a:ext>
            </a:extLst>
          </p:cNvPr>
          <p:cNvSpPr txBox="1"/>
          <p:nvPr/>
        </p:nvSpPr>
        <p:spPr>
          <a:xfrm>
            <a:off x="5562600" y="2651244"/>
            <a:ext cx="64008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GB" sz="2800" dirty="0">
                <a:latin typeface="+mn-lt"/>
              </a:rPr>
              <a:t>Multiple clock source (C-MUX)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600" dirty="0">
                <a:latin typeface="+mn-lt"/>
              </a:rPr>
              <a:t>High DFS</a:t>
            </a:r>
          </a:p>
          <a:p>
            <a:pPr lvl="1"/>
            <a:endParaRPr lang="en-GB" sz="2200" dirty="0">
              <a:latin typeface="+mn-lt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GB" sz="2800" dirty="0">
                <a:latin typeface="+mn-lt"/>
              </a:rPr>
              <a:t>Clocks split in Asynchronous groups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600" dirty="0">
                <a:latin typeface="+mn-lt"/>
              </a:rPr>
              <a:t>relaxed requirement for Clock-Tree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AFFF3D-E7DF-4382-8FDE-DD7FABB4C3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990600"/>
            <a:ext cx="2971800" cy="52740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E98A513-275B-4C6C-A7FB-8EF2B19FC331}"/>
              </a:ext>
            </a:extLst>
          </p:cNvPr>
          <p:cNvSpPr txBox="1"/>
          <p:nvPr/>
        </p:nvSpPr>
        <p:spPr>
          <a:xfrm>
            <a:off x="5562600" y="5642769"/>
            <a:ext cx="5334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2600" dirty="0">
                <a:latin typeface="+mn-lt"/>
              </a:rPr>
              <a:t>PLLs/RCOs shared between C-</a:t>
            </a:r>
            <a:r>
              <a:rPr lang="en-GB" sz="2600" dirty="0" err="1">
                <a:latin typeface="+mn-lt"/>
              </a:rPr>
              <a:t>MUXes</a:t>
            </a:r>
            <a:endParaRPr lang="en-GB" sz="2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840900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477962"/>
          </a:xfrm>
        </p:spPr>
        <p:txBody>
          <a:bodyPr anchor="t">
            <a:normAutofit/>
          </a:bodyPr>
          <a:lstStyle/>
          <a:p>
            <a:pPr algn="l"/>
            <a:r>
              <a:rPr lang="en-US" sz="4000" dirty="0"/>
              <a:t>Clock Controller Design Strategies: Summary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Accellera Systems Initiative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0FFD-5868-4678-ACC2-C353669912D5}" type="slidenum">
              <a:rPr lang="en-US" smtClean="0"/>
              <a:pPr/>
              <a:t>15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04F4666-893E-4E2D-B292-147BD063E3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6442584"/>
              </p:ext>
            </p:extLst>
          </p:nvPr>
        </p:nvGraphicFramePr>
        <p:xfrm>
          <a:off x="609600" y="1219200"/>
          <a:ext cx="10972801" cy="4545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6793">
                  <a:extLst>
                    <a:ext uri="{9D8B030D-6E8A-4147-A177-3AD203B41FA5}">
                      <a16:colId xmlns:a16="http://schemas.microsoft.com/office/drawing/2014/main" val="1284847401"/>
                    </a:ext>
                  </a:extLst>
                </a:gridCol>
                <a:gridCol w="3658004">
                  <a:extLst>
                    <a:ext uri="{9D8B030D-6E8A-4147-A177-3AD203B41FA5}">
                      <a16:colId xmlns:a16="http://schemas.microsoft.com/office/drawing/2014/main" val="3565799764"/>
                    </a:ext>
                  </a:extLst>
                </a:gridCol>
                <a:gridCol w="3658004">
                  <a:extLst>
                    <a:ext uri="{9D8B030D-6E8A-4147-A177-3AD203B41FA5}">
                      <a16:colId xmlns:a16="http://schemas.microsoft.com/office/drawing/2014/main" val="1239995454"/>
                    </a:ext>
                  </a:extLst>
                </a:gridCol>
              </a:tblGrid>
              <a:tr h="36051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Low-</a:t>
                      </a:r>
                      <a:r>
                        <a:rPr lang="en-GB" sz="2200" dirty="0" err="1">
                          <a:effectLst/>
                        </a:rPr>
                        <a:t>Opt</a:t>
                      </a:r>
                      <a:r>
                        <a:rPr lang="en-GB" sz="2200" dirty="0">
                          <a:effectLst/>
                        </a:rPr>
                        <a:t> CCU</a:t>
                      </a:r>
                      <a:endParaRPr lang="en-GB" sz="2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Mid-</a:t>
                      </a:r>
                      <a:r>
                        <a:rPr lang="en-GB" sz="2200" dirty="0" err="1">
                          <a:effectLst/>
                        </a:rPr>
                        <a:t>Opt</a:t>
                      </a:r>
                      <a:r>
                        <a:rPr lang="en-GB" sz="2200" dirty="0">
                          <a:effectLst/>
                        </a:rPr>
                        <a:t> CCU</a:t>
                      </a:r>
                      <a:endParaRPr lang="en-GB" sz="2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High-</a:t>
                      </a:r>
                      <a:r>
                        <a:rPr lang="en-GB" sz="2200" dirty="0" err="1">
                          <a:effectLst/>
                        </a:rPr>
                        <a:t>Opt</a:t>
                      </a:r>
                      <a:r>
                        <a:rPr lang="en-GB" sz="2200" dirty="0">
                          <a:effectLst/>
                        </a:rPr>
                        <a:t> CCU</a:t>
                      </a:r>
                      <a:endParaRPr lang="en-GB" sz="2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00587469"/>
                  </a:ext>
                </a:extLst>
              </a:tr>
              <a:tr h="315451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STATIC POWER</a:t>
                      </a:r>
                      <a:endParaRPr lang="en-GB" sz="2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8836478"/>
                  </a:ext>
                </a:extLst>
              </a:tr>
              <a:tr h="283906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Symbol" panose="05050102010706020507" pitchFamily="18" charset="2"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n-US" sz="2200" dirty="0">
                          <a:effectLst/>
                        </a:rPr>
                        <a:t>Tight timing constraints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endParaRPr lang="en-GB" sz="2200" dirty="0">
                        <a:effectLst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SzPct val="100000"/>
                        <a:buFont typeface="Symbol" panose="05050102010706020507" pitchFamily="18" charset="2"/>
                        <a:buBlip>
                          <a:blip r:embed="rId2"/>
                        </a:buBlip>
                      </a:pPr>
                      <a:r>
                        <a:rPr lang="en-US" sz="2200" dirty="0">
                          <a:effectLst/>
                        </a:rPr>
                        <a:t>High Fan-Out congestions: same CMUX drives all clock branches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SzPct val="100000"/>
                        <a:buFont typeface="Symbol" panose="05050102010706020507" pitchFamily="18" charset="2"/>
                        <a:buBlip>
                          <a:blip r:embed="rId2"/>
                        </a:buBlip>
                      </a:pPr>
                      <a:endParaRPr lang="en-US" sz="2200" dirty="0">
                        <a:effectLst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SzPct val="100000"/>
                        <a:buFont typeface="Symbol" panose="05050102010706020507" pitchFamily="18" charset="2"/>
                        <a:buBlip>
                          <a:blip r:embed="rId2"/>
                        </a:buBlip>
                      </a:pPr>
                      <a:r>
                        <a:rPr lang="en-US" sz="2200" dirty="0">
                          <a:effectLst/>
                        </a:rPr>
                        <a:t>High </a:t>
                      </a:r>
                      <a:r>
                        <a:rPr lang="en-US" sz="2200" dirty="0" err="1">
                          <a:effectLst/>
                        </a:rPr>
                        <a:t>Buf</a:t>
                      </a:r>
                      <a:r>
                        <a:rPr lang="en-US" sz="2200" dirty="0">
                          <a:effectLst/>
                        </a:rPr>
                        <a:t>/Inv insertion</a:t>
                      </a:r>
                      <a:endParaRPr lang="en-GB" sz="2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SzPct val="100000"/>
                        <a:buFont typeface="Symbol" panose="05050102010706020507" pitchFamily="18" charset="2"/>
                        <a:buBlip>
                          <a:blip r:embed="rId3"/>
                        </a:buBlip>
                      </a:pPr>
                      <a:r>
                        <a:rPr lang="en-US" sz="2200" dirty="0">
                          <a:effectLst/>
                        </a:rPr>
                        <a:t>Relaxed timing constraints</a:t>
                      </a:r>
                    </a:p>
                    <a:p>
                      <a:pPr marL="0" lvl="0" indent="0" algn="l">
                        <a:spcAft>
                          <a:spcPts val="0"/>
                        </a:spcAft>
                        <a:buSzPts val="1200"/>
                        <a:buFont typeface="Symbol" panose="05050102010706020507" pitchFamily="18" charset="2"/>
                        <a:buNone/>
                      </a:pPr>
                      <a:r>
                        <a:rPr lang="en-GB" sz="2200" dirty="0">
                          <a:effectLst/>
                        </a:rPr>
                        <a:t> 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SzPct val="100000"/>
                        <a:buFont typeface="Symbol" panose="05050102010706020507" pitchFamily="18" charset="2"/>
                        <a:buBlip>
                          <a:blip r:embed="rId2"/>
                        </a:buBlip>
                      </a:pPr>
                      <a:r>
                        <a:rPr lang="en-US" sz="2200" dirty="0">
                          <a:effectLst/>
                        </a:rPr>
                        <a:t>High Fan-Out congestions: same CMUX drives all clock branches</a:t>
                      </a:r>
                      <a:endParaRPr lang="en-GB" sz="2200" dirty="0">
                        <a:effectLst/>
                      </a:endParaRPr>
                    </a:p>
                    <a:p>
                      <a:pPr marL="226695" algn="l"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  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Symbol" panose="05050102010706020507" pitchFamily="18" charset="2"/>
                        <a:buBlip>
                          <a:blip r:embed="rId4"/>
                        </a:buBlip>
                      </a:pPr>
                      <a:r>
                        <a:rPr lang="en-US" sz="2200" dirty="0">
                          <a:effectLst/>
                        </a:rPr>
                        <a:t>Moderate </a:t>
                      </a:r>
                      <a:r>
                        <a:rPr lang="en-US" sz="2200" dirty="0" err="1">
                          <a:effectLst/>
                        </a:rPr>
                        <a:t>Buf</a:t>
                      </a:r>
                      <a:r>
                        <a:rPr lang="en-US" sz="2200" dirty="0">
                          <a:effectLst/>
                        </a:rPr>
                        <a:t>/Inv insertion.</a:t>
                      </a:r>
                      <a:endParaRPr lang="en-GB" sz="2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SzPct val="100000"/>
                        <a:buFont typeface="Symbol" panose="05050102010706020507" pitchFamily="18" charset="2"/>
                        <a:buBlip>
                          <a:blip r:embed="rId3"/>
                        </a:buBlip>
                      </a:pPr>
                      <a:r>
                        <a:rPr lang="en-US" sz="2200" dirty="0">
                          <a:effectLst/>
                        </a:rPr>
                        <a:t>Relaxed timing constraints</a:t>
                      </a:r>
                    </a:p>
                    <a:p>
                      <a:pPr marL="226695" algn="l"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  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SzPct val="100000"/>
                        <a:buFont typeface="Symbol" panose="05050102010706020507" pitchFamily="18" charset="2"/>
                        <a:buBlip>
                          <a:blip r:embed="rId3"/>
                        </a:buBlip>
                      </a:pPr>
                      <a:r>
                        <a:rPr lang="en-US" sz="2200" dirty="0">
                          <a:effectLst/>
                        </a:rPr>
                        <a:t>Fan-Out congestions reduced: dedicated C-MUX per clock branch</a:t>
                      </a:r>
                      <a:endParaRPr lang="en-GB" sz="2200" dirty="0">
                        <a:effectLst/>
                      </a:endParaRPr>
                    </a:p>
                    <a:p>
                      <a:pPr marL="226695" algn="l"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  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SzPct val="100000"/>
                        <a:buFont typeface="Symbol" panose="05050102010706020507" pitchFamily="18" charset="2"/>
                        <a:buBlip>
                          <a:blip r:embed="rId3"/>
                        </a:buBlip>
                      </a:pPr>
                      <a:r>
                        <a:rPr lang="en-US" sz="2200" dirty="0">
                          <a:effectLst/>
                        </a:rPr>
                        <a:t>Reduce </a:t>
                      </a:r>
                      <a:r>
                        <a:rPr lang="en-US" sz="2200" dirty="0" err="1">
                          <a:effectLst/>
                        </a:rPr>
                        <a:t>Buf</a:t>
                      </a:r>
                      <a:r>
                        <a:rPr lang="en-US" sz="2200" dirty="0">
                          <a:effectLst/>
                        </a:rPr>
                        <a:t>/Inv insertion.</a:t>
                      </a:r>
                      <a:endParaRPr lang="en-GB" sz="2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6845710"/>
                  </a:ext>
                </a:extLst>
              </a:tr>
              <a:tr h="315451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200" dirty="0">
                          <a:effectLst/>
                        </a:rPr>
                        <a:t>DYNAMIC POWER</a:t>
                      </a:r>
                      <a:endParaRPr lang="en-GB" sz="2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284325"/>
                  </a:ext>
                </a:extLst>
              </a:tr>
              <a:tr h="360516"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SzPct val="100000"/>
                        <a:buFont typeface="Symbol" panose="05050102010706020507" pitchFamily="18" charset="2"/>
                        <a:buBlip>
                          <a:blip r:embed="rId2"/>
                        </a:buBlip>
                      </a:pPr>
                      <a:r>
                        <a:rPr lang="en-GB" sz="2200" dirty="0">
                          <a:effectLst/>
                        </a:rPr>
                        <a:t>Poor DFS</a:t>
                      </a:r>
                      <a:endParaRPr lang="en-GB" sz="2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SzPct val="100000"/>
                        <a:buFont typeface="Symbol" panose="05050102010706020507" pitchFamily="18" charset="2"/>
                        <a:buBlip>
                          <a:blip r:embed="rId2"/>
                        </a:buBlip>
                      </a:pPr>
                      <a:r>
                        <a:rPr lang="en-GB" sz="2200" dirty="0">
                          <a:effectLst/>
                        </a:rPr>
                        <a:t>Poor DFS</a:t>
                      </a:r>
                      <a:endParaRPr lang="en-GB" sz="2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SzPct val="100000"/>
                        <a:buFont typeface="Symbol" panose="05050102010706020507" pitchFamily="18" charset="2"/>
                        <a:buBlip>
                          <a:blip r:embed="rId3"/>
                        </a:buBlip>
                      </a:pPr>
                      <a:r>
                        <a:rPr lang="en-US" sz="2200" dirty="0">
                          <a:effectLst/>
                        </a:rPr>
                        <a:t>High DFS</a:t>
                      </a:r>
                      <a:endParaRPr lang="en-GB" sz="2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7899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35361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52600"/>
            <a:ext cx="10972800" cy="4038600"/>
          </a:xfrm>
        </p:spPr>
        <p:txBody>
          <a:bodyPr>
            <a:normAutofit/>
          </a:bodyPr>
          <a:lstStyle/>
          <a:p>
            <a:r>
              <a:rPr lang="en-US" sz="2600" dirty="0"/>
              <a:t>Problem Statements</a:t>
            </a:r>
          </a:p>
          <a:p>
            <a:r>
              <a:rPr lang="en-US" sz="2600" dirty="0"/>
              <a:t>Solution and Sub-System Under Test</a:t>
            </a:r>
          </a:p>
          <a:p>
            <a:r>
              <a:rPr lang="en-US" sz="2600" dirty="0"/>
              <a:t>Clock Controller Design Strategies</a:t>
            </a:r>
          </a:p>
          <a:p>
            <a:r>
              <a:rPr lang="en-US" sz="2600" b="1" dirty="0">
                <a:solidFill>
                  <a:srgbClr val="FF0000"/>
                </a:solidFill>
              </a:rPr>
              <a:t>Results</a:t>
            </a:r>
          </a:p>
          <a:p>
            <a:r>
              <a:rPr lang="en-US" sz="2600" dirty="0"/>
              <a:t>Conclusion</a:t>
            </a:r>
          </a:p>
          <a:p>
            <a:r>
              <a:rPr lang="en-US" sz="2600" dirty="0"/>
              <a:t>Q&amp;A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Accellera Systems Initiative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0FFD-5868-4678-ACC2-C353669912D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105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477962"/>
          </a:xfrm>
        </p:spPr>
        <p:txBody>
          <a:bodyPr anchor="t">
            <a:normAutofit/>
          </a:bodyPr>
          <a:lstStyle/>
          <a:p>
            <a:pPr algn="l"/>
            <a:r>
              <a:rPr lang="en-US" sz="4000" dirty="0"/>
              <a:t>Results – Outcome Methodology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Accellera Systems Initiative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0FFD-5868-4678-ACC2-C353669912D5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9B6D53C-FDE3-486C-8F60-A2BB7CE5C5C3}"/>
              </a:ext>
            </a:extLst>
          </p:cNvPr>
          <p:cNvSpPr txBox="1">
            <a:spLocks/>
          </p:cNvSpPr>
          <p:nvPr/>
        </p:nvSpPr>
        <p:spPr>
          <a:xfrm>
            <a:off x="685800" y="1447800"/>
            <a:ext cx="10896600" cy="502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en-GB" sz="2600" b="1" dirty="0"/>
              <a:t>Area: </a:t>
            </a:r>
            <a:r>
              <a:rPr lang="en-GB" sz="2600" dirty="0"/>
              <a:t>Gathered by the Design Compiler (DC) tool. Combo and Noncombination and </a:t>
            </a:r>
            <a:r>
              <a:rPr lang="en-GB" sz="2600" dirty="0" err="1"/>
              <a:t>Buf</a:t>
            </a:r>
            <a:r>
              <a:rPr lang="en-GB" sz="2600" dirty="0"/>
              <a:t>/</a:t>
            </a:r>
            <a:r>
              <a:rPr lang="en-GB" sz="2600" dirty="0" err="1"/>
              <a:t>Inv</a:t>
            </a:r>
            <a:r>
              <a:rPr lang="en-GB" sz="2600" dirty="0"/>
              <a:t> insertion has been also investigated.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</a:pPr>
            <a:endParaRPr lang="en-GB" sz="2600" dirty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en-GB" sz="2600" b="1" dirty="0"/>
              <a:t>Power: </a:t>
            </a:r>
            <a:r>
              <a:rPr lang="en-GB" sz="2600" dirty="0"/>
              <a:t>Leakage and Dynamic Power has been estimated by using existing Power Compiler (PC), an internal tool of DC.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</a:pPr>
            <a:endParaRPr lang="en-GB" sz="2600" dirty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</a:pPr>
            <a:r>
              <a:rPr lang="en-GB" sz="2600" b="1" dirty="0"/>
              <a:t>SW Flexibility (DFS): </a:t>
            </a:r>
            <a:r>
              <a:rPr lang="en-GB" sz="2600" dirty="0"/>
              <a:t>Deducted from design.</a:t>
            </a:r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</a:pPr>
            <a:endParaRPr lang="en-GB" sz="2600" dirty="0"/>
          </a:p>
          <a:p>
            <a:pPr marL="0" indent="0" fontAlgn="auto">
              <a:lnSpc>
                <a:spcPct val="90000"/>
              </a:lnSpc>
              <a:spcAft>
                <a:spcPts val="0"/>
              </a:spcAft>
              <a:buNone/>
            </a:pPr>
            <a:r>
              <a:rPr lang="en-GB" sz="2600" b="1" dirty="0"/>
              <a:t>Congestion: </a:t>
            </a:r>
            <a:r>
              <a:rPr lang="en-GB" sz="2600" dirty="0"/>
              <a:t>The Design Vision (DV) tool is to extract a topographical view of all clock branches across the entire SS down to 6 levels of connections.</a:t>
            </a:r>
          </a:p>
        </p:txBody>
      </p:sp>
    </p:spTree>
    <p:extLst>
      <p:ext uri="{BB962C8B-B14F-4D97-AF65-F5344CB8AC3E}">
        <p14:creationId xmlns:p14="http://schemas.microsoft.com/office/powerpoint/2010/main" val="33343668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477962"/>
          </a:xfrm>
        </p:spPr>
        <p:txBody>
          <a:bodyPr anchor="t">
            <a:normAutofit/>
          </a:bodyPr>
          <a:lstStyle/>
          <a:p>
            <a:pPr algn="l"/>
            <a:r>
              <a:rPr lang="en-US" sz="4000" dirty="0"/>
              <a:t>Results – Area Comparison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Accellera Systems Initiative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0FFD-5868-4678-ACC2-C353669912D5}" type="slidenum">
              <a:rPr lang="en-US" smtClean="0"/>
              <a:pPr/>
              <a:t>18</a:t>
            </a:fld>
            <a:endParaRPr lang="en-US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19F0052B-1F5B-43DB-9845-86757D440C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3599418"/>
              </p:ext>
            </p:extLst>
          </p:nvPr>
        </p:nvGraphicFramePr>
        <p:xfrm>
          <a:off x="1725241" y="1295400"/>
          <a:ext cx="8741517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614006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5F05A73D-B486-4150-AC66-D935640B307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5892580"/>
              </p:ext>
            </p:extLst>
          </p:nvPr>
        </p:nvGraphicFramePr>
        <p:xfrm>
          <a:off x="1725241" y="1295400"/>
          <a:ext cx="8741517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477962"/>
          </a:xfrm>
        </p:spPr>
        <p:txBody>
          <a:bodyPr anchor="t">
            <a:normAutofit/>
          </a:bodyPr>
          <a:lstStyle/>
          <a:p>
            <a:pPr algn="l"/>
            <a:r>
              <a:rPr lang="en-US" sz="4000" dirty="0"/>
              <a:t>Results – Power Comparison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Accellera Systems Initiative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0FFD-5868-4678-ACC2-C353669912D5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8305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E2091695-9078-4187-8361-37C5D2284A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251203"/>
            <a:ext cx="10972800" cy="38541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477962"/>
          </a:xfrm>
        </p:spPr>
        <p:txBody>
          <a:bodyPr anchor="t">
            <a:normAutofit/>
          </a:bodyPr>
          <a:lstStyle/>
          <a:p>
            <a:pPr algn="l"/>
            <a:r>
              <a:rPr lang="en-US" sz="4000" dirty="0"/>
              <a:t>Results – Routing Congestion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Accellera Systems Initiative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0FFD-5868-4678-ACC2-C353669912D5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A6FE5B6-8F9F-41CF-8267-CF246ACDE724}"/>
              </a:ext>
            </a:extLst>
          </p:cNvPr>
          <p:cNvSpPr/>
          <p:nvPr/>
        </p:nvSpPr>
        <p:spPr>
          <a:xfrm>
            <a:off x="596900" y="4371400"/>
            <a:ext cx="380999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2200" dirty="0">
                <a:latin typeface="+mj-lt"/>
                <a:ea typeface="Times New Roman" panose="02020603050405020304" pitchFamily="18" charset="0"/>
              </a:rPr>
              <a:t>SS Floor plan: Low/Mid-</a:t>
            </a:r>
            <a:r>
              <a:rPr lang="en-US" sz="2200" dirty="0" err="1">
                <a:latin typeface="+mj-lt"/>
                <a:ea typeface="Times New Roman" panose="02020603050405020304" pitchFamily="18" charset="0"/>
              </a:rPr>
              <a:t>Opt</a:t>
            </a:r>
            <a:r>
              <a:rPr lang="en-US" sz="2200" dirty="0">
                <a:latin typeface="+mj-lt"/>
                <a:ea typeface="Times New Roman" panose="02020603050405020304" pitchFamily="18" charset="0"/>
              </a:rPr>
              <a:t> CCU fan-out of single C-MUX</a:t>
            </a:r>
            <a:endParaRPr lang="en-GB" sz="2200" dirty="0">
              <a:effectLst/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79414A-249B-43B4-8122-BB0D87216C02}"/>
              </a:ext>
            </a:extLst>
          </p:cNvPr>
          <p:cNvSpPr/>
          <p:nvPr/>
        </p:nvSpPr>
        <p:spPr>
          <a:xfrm>
            <a:off x="5943600" y="5140841"/>
            <a:ext cx="56388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2200" dirty="0">
                <a:latin typeface="+mj-lt"/>
              </a:rPr>
              <a:t>SS Floor plan: High-</a:t>
            </a:r>
            <a:r>
              <a:rPr lang="en-US" sz="2200" dirty="0" err="1">
                <a:latin typeface="+mj-lt"/>
              </a:rPr>
              <a:t>Opt</a:t>
            </a:r>
            <a:r>
              <a:rPr lang="en-US" sz="2200" dirty="0">
                <a:latin typeface="+mj-lt"/>
              </a:rPr>
              <a:t> CCU fan out per single C-MUX</a:t>
            </a:r>
            <a:endParaRPr lang="en-GB" sz="2200" dirty="0">
              <a:latin typeface="+mj-lt"/>
            </a:endParaRP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B8F1CC7A-F18A-4A54-9336-D148C4B8A6E2}"/>
              </a:ext>
            </a:extLst>
          </p:cNvPr>
          <p:cNvSpPr/>
          <p:nvPr/>
        </p:nvSpPr>
        <p:spPr>
          <a:xfrm rot="16200000">
            <a:off x="4252119" y="2432050"/>
            <a:ext cx="1477962" cy="1143000"/>
          </a:xfrm>
          <a:prstGeom prst="downArrow">
            <a:avLst>
              <a:gd name="adj1" fmla="val 50000"/>
              <a:gd name="adj2" fmla="val 55556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14251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52600"/>
            <a:ext cx="10972800" cy="4038600"/>
          </a:xfrm>
        </p:spPr>
        <p:txBody>
          <a:bodyPr>
            <a:normAutofit/>
          </a:bodyPr>
          <a:lstStyle/>
          <a:p>
            <a:r>
              <a:rPr lang="en-US" sz="2600" dirty="0"/>
              <a:t>Problem Statements</a:t>
            </a:r>
          </a:p>
          <a:p>
            <a:r>
              <a:rPr lang="en-US" sz="2600" dirty="0"/>
              <a:t>Solution and Sub-System Under Test</a:t>
            </a:r>
          </a:p>
          <a:p>
            <a:r>
              <a:rPr lang="en-US" sz="2600" dirty="0"/>
              <a:t>Clock Controller Design Strategies</a:t>
            </a:r>
          </a:p>
          <a:p>
            <a:r>
              <a:rPr lang="en-US" sz="2600" dirty="0"/>
              <a:t>Results</a:t>
            </a:r>
          </a:p>
          <a:p>
            <a:r>
              <a:rPr lang="en-US" sz="2600" b="1" dirty="0">
                <a:solidFill>
                  <a:srgbClr val="FF0000"/>
                </a:solidFill>
              </a:rPr>
              <a:t>Conclusion</a:t>
            </a:r>
          </a:p>
          <a:p>
            <a:r>
              <a:rPr lang="en-US" sz="2600" dirty="0"/>
              <a:t>Q&amp;A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Accellera Systems Initiative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0FFD-5868-4678-ACC2-C353669912D5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0721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477962"/>
          </a:xfrm>
        </p:spPr>
        <p:txBody>
          <a:bodyPr anchor="t">
            <a:normAutofit/>
          </a:bodyPr>
          <a:lstStyle/>
          <a:p>
            <a:pPr algn="l"/>
            <a:r>
              <a:rPr lang="en-US" sz="4000" dirty="0"/>
              <a:t>Conclusion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Accellera Systems Initiative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0FFD-5868-4678-ACC2-C353669912D5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F8F67256-94F8-4DA5-AEB8-840152285C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013618"/>
            <a:ext cx="10896600" cy="5082382"/>
          </a:xfrm>
        </p:spPr>
        <p:txBody>
          <a:bodyPr>
            <a:normAutofit/>
          </a:bodyPr>
          <a:lstStyle/>
          <a:p>
            <a:r>
              <a:rPr lang="en-GB" sz="2600" dirty="0"/>
              <a:t>Multi-Clock Domain approach (Mid/High-</a:t>
            </a:r>
            <a:r>
              <a:rPr lang="en-GB" sz="2600" dirty="0" err="1"/>
              <a:t>Opt</a:t>
            </a:r>
            <a:r>
              <a:rPr lang="en-GB" sz="2600" dirty="0"/>
              <a:t>) leads to a Switching Power saving and </a:t>
            </a:r>
            <a:r>
              <a:rPr lang="en-GB" sz="2600" dirty="0" err="1"/>
              <a:t>Buf</a:t>
            </a:r>
            <a:r>
              <a:rPr lang="en-GB" sz="2600" dirty="0"/>
              <a:t>/</a:t>
            </a:r>
            <a:r>
              <a:rPr lang="en-GB" sz="2600" dirty="0" err="1"/>
              <a:t>Inv</a:t>
            </a:r>
            <a:r>
              <a:rPr lang="en-GB" sz="2600" dirty="0"/>
              <a:t> Insertion reduction.</a:t>
            </a:r>
          </a:p>
          <a:p>
            <a:pPr marL="0" indent="0">
              <a:buNone/>
            </a:pPr>
            <a:endParaRPr lang="en-GB" sz="2600" dirty="0"/>
          </a:p>
          <a:p>
            <a:r>
              <a:rPr lang="en-GB" sz="2600" dirty="0"/>
              <a:t>High Software flexibility (High-</a:t>
            </a:r>
            <a:r>
              <a:rPr lang="en-GB" sz="2600" dirty="0" err="1"/>
              <a:t>Opt</a:t>
            </a:r>
            <a:r>
              <a:rPr lang="en-GB" sz="2600" dirty="0"/>
              <a:t>) is responsible effects Switching Power while the Internal Power effect is negligible.</a:t>
            </a:r>
          </a:p>
          <a:p>
            <a:pPr marL="0" indent="0">
              <a:buNone/>
            </a:pPr>
            <a:endParaRPr lang="en-GB" sz="2600" dirty="0"/>
          </a:p>
          <a:p>
            <a:r>
              <a:rPr lang="en-GB" sz="2600" dirty="0"/>
              <a:t>Total Area variation is minimal as CCU design changes are negligible respect to the entire design.</a:t>
            </a:r>
          </a:p>
          <a:p>
            <a:pPr marL="0" indent="0">
              <a:buNone/>
            </a:pPr>
            <a:endParaRPr lang="en-GB" sz="2600" dirty="0"/>
          </a:p>
          <a:p>
            <a:r>
              <a:rPr lang="en-GB" sz="2600" dirty="0"/>
              <a:t>Routing Congestions analysis shows that the multi-clock domain approach gives Back-end stage higher flexibility in building the clock-tree.</a:t>
            </a:r>
          </a:p>
        </p:txBody>
      </p:sp>
    </p:spTree>
    <p:extLst>
      <p:ext uri="{BB962C8B-B14F-4D97-AF65-F5344CB8AC3E}">
        <p14:creationId xmlns:p14="http://schemas.microsoft.com/office/powerpoint/2010/main" val="6381065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477962"/>
          </a:xfrm>
        </p:spPr>
        <p:txBody>
          <a:bodyPr anchor="t">
            <a:normAutofit/>
          </a:bodyPr>
          <a:lstStyle/>
          <a:p>
            <a:pPr algn="l"/>
            <a:r>
              <a:rPr lang="en-US" sz="4000" dirty="0"/>
              <a:t>Conclusion – Future Work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Accellera Systems Initiative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0FFD-5868-4678-ACC2-C353669912D5}" type="slidenum">
              <a:rPr lang="en-US" smtClean="0"/>
              <a:pPr/>
              <a:t>23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F8F67256-94F8-4DA5-AEB8-840152285CD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800" y="1013618"/>
                <a:ext cx="10896600" cy="5844382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GB" sz="2600" dirty="0"/>
                  <a:t>All power results presented are based on pre-defined models of DC tool used to model wires and toggling behaviour of all cells.</a:t>
                </a:r>
              </a:p>
              <a:p>
                <a:pPr marL="0" indent="0">
                  <a:buNone/>
                </a:pPr>
                <a:endParaRPr lang="en-GB" sz="2600" dirty="0"/>
              </a:p>
              <a:p>
                <a:pPr marL="0" indent="0">
                  <a:buNone/>
                </a:pPr>
                <a:r>
                  <a:rPr lang="en-GB" sz="2600" dirty="0"/>
                  <a:t>Switching Activity (</a:t>
                </a:r>
                <a:r>
                  <a:rPr lang="en-GB" sz="2600" i="1" dirty="0"/>
                  <a:t>α</a:t>
                </a:r>
                <a:r>
                  <a:rPr lang="en-GB" sz="2600" dirty="0"/>
                  <a:t>) is a critical element of power analysis and it has a direct effect on the quality of results. It can be accurate obtained from real digital simulation(s) of the design. </a:t>
                </a:r>
              </a:p>
              <a:p>
                <a:pPr marL="0" indent="0">
                  <a:buNone/>
                </a:pPr>
                <a:endParaRPr lang="en-GB" sz="26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2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𝑑𝑦𝑛</m:t>
                          </m:r>
                        </m:sub>
                      </m:sSub>
                      <m:r>
                        <a:rPr lang="pt-BR" sz="2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6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GB" sz="2600" i="1" dirty="0">
                          <a:latin typeface="Cambria Math" panose="02040503050406030204" pitchFamily="18" charset="0"/>
                        </a:rPr>
                        <m:t>∗ </m:t>
                      </m:r>
                      <m:sSup>
                        <m:sSupPr>
                          <m:ctrlPr>
                            <a:rPr lang="en-GB" sz="2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𝑉𝑑𝑑</m:t>
                          </m:r>
                        </m:e>
                        <m:sup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600" i="1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GB" sz="2600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sz="2600" i="1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GB" sz="2600" i="1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GB" sz="2600" dirty="0"/>
              </a:p>
              <a:p>
                <a:pPr marL="0" indent="0">
                  <a:buNone/>
                </a:pPr>
                <a:endParaRPr lang="en-GB" sz="2600" dirty="0"/>
              </a:p>
              <a:p>
                <a:pPr marL="0" indent="0">
                  <a:buNone/>
                </a:pPr>
                <a:r>
                  <a:rPr lang="en-GB" sz="2600" dirty="0"/>
                  <a:t>Also, Physical-Design Netlist will provide better understanding on leakage and dynamic power consumption due to clock tree distribution.</a:t>
                </a:r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F8F67256-94F8-4DA5-AEB8-840152285CD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013618"/>
                <a:ext cx="10896600" cy="5844382"/>
              </a:xfrm>
              <a:blipFill>
                <a:blip r:embed="rId3"/>
                <a:stretch>
                  <a:fillRect l="-1007" t="-834" r="-11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622458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Accellera Systems Initiative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20FFD-5868-4678-ACC2-C353669912D5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B2CDB612-D395-4F8D-96D6-19E02030F11D}"/>
              </a:ext>
            </a:extLst>
          </p:cNvPr>
          <p:cNvSpPr txBox="1">
            <a:spLocks/>
          </p:cNvSpPr>
          <p:nvPr/>
        </p:nvSpPr>
        <p:spPr>
          <a:xfrm>
            <a:off x="914400" y="1981200"/>
            <a:ext cx="10363200" cy="34829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GB" sz="8000" dirty="0"/>
              <a:t>Thank You!</a:t>
            </a:r>
          </a:p>
          <a:p>
            <a:pPr fontAlgn="auto">
              <a:spcAft>
                <a:spcPts val="0"/>
              </a:spcAft>
            </a:pPr>
            <a:endParaRPr lang="en-GB" dirty="0"/>
          </a:p>
          <a:p>
            <a:pPr fontAlgn="auto">
              <a:spcAft>
                <a:spcPts val="0"/>
              </a:spcAft>
            </a:pPr>
            <a:endParaRPr lang="en-GB" dirty="0"/>
          </a:p>
          <a:p>
            <a:pPr fontAlgn="auto">
              <a:spcAft>
                <a:spcPts val="0"/>
              </a:spcAft>
            </a:pPr>
            <a:r>
              <a:rPr lang="en-GB" dirty="0"/>
              <a:t>Q&amp;A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8D0AB04-0625-4AC1-82B8-D10E8E558EC0}"/>
              </a:ext>
            </a:extLst>
          </p:cNvPr>
          <p:cNvSpPr/>
          <p:nvPr/>
        </p:nvSpPr>
        <p:spPr>
          <a:xfrm>
            <a:off x="457200" y="5448597"/>
            <a:ext cx="10972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GB" sz="1200" dirty="0">
                <a:latin typeface="+mn-lt"/>
                <a:ea typeface="Times New Roman" panose="02020603050405020304" pitchFamily="18" charset="0"/>
              </a:rPr>
              <a:t>Qualcomm Snapdragon is a product of Qualcomm Technologies, Inc. and/or its subsidiaries. Qualcomm and Snapdragon are trademarks of Qualcomm Incorporated, registered in the United States and other countries</a:t>
            </a:r>
            <a:endParaRPr lang="en-GB" sz="1200" dirty="0">
              <a:effectLst/>
              <a:latin typeface="+mn-lt"/>
              <a:ea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53EF8ED-0554-4E34-8F60-251DE8F19F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500" y="947738"/>
            <a:ext cx="2108200" cy="805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7253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AC529A4D857314092F8987294A43FD3" ma:contentTypeVersion="0" ma:contentTypeDescription="Create a new document." ma:contentTypeScope="" ma:versionID="b3a40a446e339e50bd650e277a113f3f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1A855BF4-2A99-441B-9566-850307E4F0A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91CAD78-C6F6-407D-A9D5-329355F07703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3171F2A1-2ACF-4A95-B48F-47B38B7131B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1429</Words>
  <Application>Microsoft Office PowerPoint</Application>
  <PresentationFormat>Widescreen</PresentationFormat>
  <Paragraphs>279</Paragraphs>
  <Slides>24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Calibri</vt:lpstr>
      <vt:lpstr>Cambria Math</vt:lpstr>
      <vt:lpstr>Symbol</vt:lpstr>
      <vt:lpstr>Times New Roman</vt:lpstr>
      <vt:lpstr>Wingdings</vt:lpstr>
      <vt:lpstr>Office Theme</vt:lpstr>
      <vt:lpstr>Clock Controller Unit Design Metrics: Area, Power, Software Flexibility and Congestion Impacts at System Level </vt:lpstr>
      <vt:lpstr>Agenda</vt:lpstr>
      <vt:lpstr>Agenda</vt:lpstr>
      <vt:lpstr>Problem Statement</vt:lpstr>
      <vt:lpstr>Problem Statement</vt:lpstr>
      <vt:lpstr>Agenda</vt:lpstr>
      <vt:lpstr>Solution and Sub-System Under Test</vt:lpstr>
      <vt:lpstr>Solution and Sub-System Under Test</vt:lpstr>
      <vt:lpstr>Agenda</vt:lpstr>
      <vt:lpstr>Clock Controller Design Strategies: Basic Blocks</vt:lpstr>
      <vt:lpstr>Clock Controller Design Strategies: Basic Blocks</vt:lpstr>
      <vt:lpstr>Clock Controller Design Strategies: Low-Opt</vt:lpstr>
      <vt:lpstr>Clock Controller Design Strategies: Mid-Opt</vt:lpstr>
      <vt:lpstr>Clock Controller Design Strategies: High-Opt</vt:lpstr>
      <vt:lpstr>Clock Controller Design Strategies: Summary</vt:lpstr>
      <vt:lpstr>Agenda</vt:lpstr>
      <vt:lpstr>Results – Outcome Methodology </vt:lpstr>
      <vt:lpstr>Results – Area Comparison</vt:lpstr>
      <vt:lpstr>Results – Power Comparison</vt:lpstr>
      <vt:lpstr>Results – Routing Congestion</vt:lpstr>
      <vt:lpstr>Agenda</vt:lpstr>
      <vt:lpstr>Conclusion</vt:lpstr>
      <vt:lpstr>Conclusion – Future Work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2020-09-21T17:34:23Z</dcterms:created>
  <dcterms:modified xsi:type="dcterms:W3CDTF">2020-09-30T15:19:34Z</dcterms:modified>
</cp:coreProperties>
</file>